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3"/>
  </p:sldMasterIdLst>
  <p:notesMasterIdLst>
    <p:notesMasterId r:id="rId25"/>
  </p:notesMasterIdLst>
  <p:handoutMasterIdLst>
    <p:handoutMasterId r:id="rId26"/>
  </p:handoutMasterIdLst>
  <p:sldIdLst>
    <p:sldId id="405" r:id="rId4"/>
    <p:sldId id="283" r:id="rId5"/>
    <p:sldId id="260" r:id="rId6"/>
    <p:sldId id="265" r:id="rId7"/>
    <p:sldId id="383" r:id="rId8"/>
    <p:sldId id="381" r:id="rId9"/>
    <p:sldId id="382" r:id="rId10"/>
    <p:sldId id="385" r:id="rId11"/>
    <p:sldId id="392" r:id="rId12"/>
    <p:sldId id="394" r:id="rId13"/>
    <p:sldId id="404" r:id="rId14"/>
    <p:sldId id="384" r:id="rId15"/>
    <p:sldId id="386" r:id="rId16"/>
    <p:sldId id="398" r:id="rId17"/>
    <p:sldId id="399" r:id="rId18"/>
    <p:sldId id="389" r:id="rId19"/>
    <p:sldId id="401" r:id="rId20"/>
    <p:sldId id="402" r:id="rId21"/>
    <p:sldId id="403" r:id="rId22"/>
    <p:sldId id="388" r:id="rId23"/>
    <p:sldId id="27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6D32"/>
    <a:srgbClr val="F3F3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DA13C0-22F5-4292-B9D4-B81D7FF444B3}" v="27" dt="2023-10-23T12:23:44.2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59721" autoAdjust="0"/>
  </p:normalViewPr>
  <p:slideViewPr>
    <p:cSldViewPr snapToGrid="0">
      <p:cViewPr varScale="1">
        <p:scale>
          <a:sx n="72" d="100"/>
          <a:sy n="72" d="100"/>
        </p:scale>
        <p:origin x="1878" y="60"/>
      </p:cViewPr>
      <p:guideLst>
        <p:guide orient="horz" pos="2137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F519A0-78CB-4E85-BDD7-0175329041AC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D04B4-5DD0-4898-8F9C-518F62E77A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9926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7BDF4F-FAE4-4E7A-B003-7AAF79F14F3C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92FB45-5863-49D1-8926-D42AE452A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020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Hi everybody.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My name is Frédéric Wautelet.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I’m system engineer and I’m in charge of the management of the HPC infrastructure at the University of Namur.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Our HPC cluster is part of the CÉCI. The CÉCI is the equivalent of the VSC for the French-speaking part of Belgium.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I’m very pleased to present you an overview of Ansible Lightspeed.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151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Most modules in Ansible is idempotent.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means that if you run a playbook with the same set of inputs, you should not expect it to make any changes on the system. </a:t>
            </a:r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857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Now that we've seen Ansible's capabilities, let's see what AI can do to improve our efficiency.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is Ansible Lightspeed?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Ansible </a:t>
            </a:r>
            <a:r>
              <a:rPr lang="en-US" dirty="0" err="1"/>
              <a:t>Lighspeed</a:t>
            </a:r>
            <a:r>
              <a:rPr lang="en-US" dirty="0"/>
              <a:t>, for the moment, is just a </a:t>
            </a:r>
            <a:r>
              <a:rPr lang="en-US" dirty="0" err="1"/>
              <a:t>vscode</a:t>
            </a:r>
            <a:r>
              <a:rPr lang="en-US" dirty="0"/>
              <a:t> extension.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uses natural language processing to convert a task description written in English into an Ansible task.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121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Ansible LightSpeed is installed with the official Ansible </a:t>
            </a:r>
            <a:r>
              <a:rPr lang="en-US" dirty="0" err="1"/>
              <a:t>Vscode</a:t>
            </a:r>
            <a:r>
              <a:rPr lang="en-US" dirty="0"/>
              <a:t> extension.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install the Ansible extension, simply search for Ansible on the </a:t>
            </a:r>
            <a:r>
              <a:rPr lang="en-US" dirty="0" err="1"/>
              <a:t>vscode</a:t>
            </a:r>
            <a:r>
              <a:rPr lang="en-US" dirty="0"/>
              <a:t> marketplace.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6148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Then go to the Ansible extension settings.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639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By default, Lightspeed is disabled.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will need to enable it by checking these checkboxes.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87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use LightSpeed, you will need to connect to your GitHub account.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Click Connect.</a:t>
            </a:r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300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Allow the extension to sign in.</a:t>
            </a:r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523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Next, log into your GitHub account.</a:t>
            </a:r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6747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Authorize Ansible Lightspeed for </a:t>
            </a:r>
            <a:r>
              <a:rPr lang="en-US" dirty="0" err="1"/>
              <a:t>VSCode</a:t>
            </a:r>
            <a:r>
              <a:rPr lang="en-US" dirty="0"/>
              <a:t> 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voilà, your </a:t>
            </a:r>
            <a:r>
              <a:rPr lang="en-US" dirty="0" err="1"/>
              <a:t>VSCode</a:t>
            </a:r>
            <a:r>
              <a:rPr lang="en-US" dirty="0"/>
              <a:t> is now configured to use lightspeed.</a:t>
            </a:r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1521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Here's a small example of how Lightspeed can be used.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you can see, once configured, it's very easy to generate ansible code.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type a task description in English and Lightspeed suggests a code for your task.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All you have to do is accept it by pressing tab.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363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First, what is Ansible?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Ansible is a free, open-source configuration management and software automation project.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Its main objective is to configure IT resources in a reproducible way.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It's a configuration management tool used mainly in production environments like servers for initial configurations.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Ansible automates complex configurations, ensuring system consistency without manual intervention.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2974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Like many AI-based tools today, Ansible Lightspeed is a game-changer in IT automation.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Unlike other AI tools, it excels at generating Ansible code that respects best practices, saving valuable time by automating repetitive tasks.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more users use it, its recommendations improve, guaranteeing clever, context-sensitive automation.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the best part? Unlike other tools such as Copilot, it's free for all Ansible users.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9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tool was created in two thousand and twelve (2012) and is now owned by IBM.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It’s quite easy to use and lets you manage IT resources, from workstations to servers.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server side, it only require SSH and Python installed.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a HPC user, you can use it to configure your user environment on remote clusters.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Ansible is widely used for deployments and configuration.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05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Ansible is only available on Linux and MacOS.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There are several ways to install it.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this slides, you will find the standard installation procedure.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 for Debian-based distribution like Ubuntu.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the installation procedure on RedHat distribution like CentOS or Rocky Linux.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you can see, the installation procedure is straightforward, requiring just a few commands.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Please note that you only need root access to install the needed packages.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894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can also install it in a virtual environment.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useful if you don't have root access or if you want to install several versions of Ansible.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Installing multiple versions is very useful for testing your playbooks with the latest version but ensuring that your playbooks still work with the version you originally used.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409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Once installed, you need to define the hosts you wish to manage with ansible.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called the inventory. It's the list of host names off the managed server.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this case, it's the four CÉCI clusters.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Ansible uses </a:t>
            </a:r>
            <a:r>
              <a:rPr lang="en-US" dirty="0" err="1"/>
              <a:t>ssh</a:t>
            </a:r>
            <a:r>
              <a:rPr lang="en-US" dirty="0"/>
              <a:t> and relies on the standard </a:t>
            </a:r>
            <a:r>
              <a:rPr lang="en-US" dirty="0" err="1"/>
              <a:t>ssh</a:t>
            </a:r>
            <a:r>
              <a:rPr lang="en-US" dirty="0"/>
              <a:t> configuration.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So, for example, you can use options such as </a:t>
            </a:r>
            <a:r>
              <a:rPr lang="en-US" dirty="0" err="1"/>
              <a:t>proxyjump</a:t>
            </a:r>
            <a:r>
              <a:rPr lang="en-US" dirty="0"/>
              <a:t> to configure a server behind a firewall.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addition to the use of </a:t>
            </a:r>
            <a:r>
              <a:rPr lang="en-US" dirty="0" err="1"/>
              <a:t>ssh</a:t>
            </a:r>
            <a:r>
              <a:rPr lang="en-US" dirty="0"/>
              <a:t>, Ansible allows more complex inventory configurations such as groups or relations.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36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Before playing with ansible, let's look at the anatomy of an ansible playbook.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playbook is made up of one or more plays.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play is a list of tasks applied to a host or group of hosts.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task is the smallest unit of action you can automate.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example, you may have a task for creating a directory, for installing a package,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402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write our first Ansible play.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example, let’s configure my </a:t>
            </a:r>
            <a:r>
              <a:rPr lang="en-US" dirty="0" err="1"/>
              <a:t>homedir</a:t>
            </a:r>
            <a:r>
              <a:rPr lang="en-US" dirty="0"/>
              <a:t> on four HPC clusters.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this very simple example, we use two Ansible modules: file and synchronize.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There is several thousand of module available with Ansible.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There is module for very basic operation like: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running a command remotely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install a package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download a file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etc.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9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Let’s see how it run.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First we activate the </a:t>
            </a:r>
            <a:r>
              <a:rPr lang="en-US" dirty="0" err="1"/>
              <a:t>virtualenv</a:t>
            </a:r>
            <a:r>
              <a:rPr lang="en-US" dirty="0"/>
              <a:t> for Ansible.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Then we run the ansible-playbook command.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very simple playbook will create a directory on each remote cluster.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then, he will copy a directory tree in it.</a:t>
            </a:r>
          </a:p>
          <a:p>
            <a:endParaRPr lang="en-US" dirty="0"/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419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648" y="392643"/>
            <a:ext cx="1844351" cy="7186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75985" y="-3456972"/>
            <a:ext cx="3833929" cy="121981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52396" y="6352792"/>
            <a:ext cx="2743200" cy="365125"/>
          </a:xfrm>
          <a:prstGeom prst="rect">
            <a:avLst/>
          </a:prstGeom>
        </p:spPr>
        <p:txBody>
          <a:bodyPr/>
          <a:lstStyle/>
          <a:p>
            <a:fld id="{12D417FB-DB75-4510-8AD7-5416595AADD8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8610599" y="6356350"/>
            <a:ext cx="212124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8" name="Rectangle 6"/>
          <p:cNvSpPr/>
          <p:nvPr userDrawn="1"/>
        </p:nvSpPr>
        <p:spPr>
          <a:xfrm flipH="1">
            <a:off x="0" y="4725859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4695568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rgbClr val="DB6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4" y="5970673"/>
            <a:ext cx="3997596" cy="710771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10347648" y="6245614"/>
            <a:ext cx="17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FlandersArtSans-Medium" panose="00000600000000000000" pitchFamily="2" charset="0"/>
              </a:rPr>
              <a:t>vscentrum</a:t>
            </a:r>
            <a:r>
              <a:rPr lang="en-US" dirty="0">
                <a:solidFill>
                  <a:schemeClr val="bg2"/>
                </a:solidFill>
              </a:rPr>
              <a:t>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4189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23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747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81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5146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4906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28700" y="2514600"/>
            <a:ext cx="5067300" cy="3273552"/>
          </a:xfrm>
          <a:prstGeom prst="roundRect">
            <a:avLst>
              <a:gd name="adj" fmla="val 935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21128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235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720" y="6130213"/>
            <a:ext cx="12188280" cy="727788"/>
          </a:xfrm>
          <a:custGeom>
            <a:avLst/>
            <a:gdLst>
              <a:gd name="connsiteX0" fmla="*/ 0 w 12192000"/>
              <a:gd name="connsiteY0" fmla="*/ 0 h 1268963"/>
              <a:gd name="connsiteX1" fmla="*/ 12192000 w 12192000"/>
              <a:gd name="connsiteY1" fmla="*/ 0 h 1268963"/>
              <a:gd name="connsiteX2" fmla="*/ 12192000 w 12192000"/>
              <a:gd name="connsiteY2" fmla="*/ 1268963 h 1268963"/>
              <a:gd name="connsiteX3" fmla="*/ 0 w 12192000"/>
              <a:gd name="connsiteY3" fmla="*/ 1268963 h 1268963"/>
              <a:gd name="connsiteX4" fmla="*/ 0 w 12192000"/>
              <a:gd name="connsiteY4" fmla="*/ 0 h 1268963"/>
              <a:gd name="connsiteX0" fmla="*/ 0 w 12210662"/>
              <a:gd name="connsiteY0" fmla="*/ 877077 h 1268963"/>
              <a:gd name="connsiteX1" fmla="*/ 12210662 w 12210662"/>
              <a:gd name="connsiteY1" fmla="*/ 0 h 1268963"/>
              <a:gd name="connsiteX2" fmla="*/ 12210662 w 12210662"/>
              <a:gd name="connsiteY2" fmla="*/ 1268963 h 1268963"/>
              <a:gd name="connsiteX3" fmla="*/ 18662 w 12210662"/>
              <a:gd name="connsiteY3" fmla="*/ 1268963 h 1268963"/>
              <a:gd name="connsiteX4" fmla="*/ 0 w 12210662"/>
              <a:gd name="connsiteY4" fmla="*/ 877077 h 1268963"/>
              <a:gd name="connsiteX0" fmla="*/ 0 w 12210662"/>
              <a:gd name="connsiteY0" fmla="*/ 335902 h 727788"/>
              <a:gd name="connsiteX1" fmla="*/ 12210662 w 12210662"/>
              <a:gd name="connsiteY1" fmla="*/ 0 h 727788"/>
              <a:gd name="connsiteX2" fmla="*/ 12210662 w 12210662"/>
              <a:gd name="connsiteY2" fmla="*/ 727788 h 727788"/>
              <a:gd name="connsiteX3" fmla="*/ 18662 w 12210662"/>
              <a:gd name="connsiteY3" fmla="*/ 727788 h 727788"/>
              <a:gd name="connsiteX4" fmla="*/ 0 w 12210662"/>
              <a:gd name="connsiteY4" fmla="*/ 335902 h 727788"/>
              <a:gd name="connsiteX0" fmla="*/ 933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9330 w 12192000"/>
              <a:gd name="connsiteY4" fmla="*/ 335902 h 727788"/>
              <a:gd name="connsiteX0" fmla="*/ 372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3720 w 12192000"/>
              <a:gd name="connsiteY4" fmla="*/ 335902 h 727788"/>
              <a:gd name="connsiteX0" fmla="*/ 0 w 12188280"/>
              <a:gd name="connsiteY0" fmla="*/ 335902 h 727788"/>
              <a:gd name="connsiteX1" fmla="*/ 12188280 w 12188280"/>
              <a:gd name="connsiteY1" fmla="*/ 0 h 727788"/>
              <a:gd name="connsiteX2" fmla="*/ 12188280 w 12188280"/>
              <a:gd name="connsiteY2" fmla="*/ 727788 h 727788"/>
              <a:gd name="connsiteX3" fmla="*/ 1890 w 12188280"/>
              <a:gd name="connsiteY3" fmla="*/ 727788 h 727788"/>
              <a:gd name="connsiteX4" fmla="*/ 0 w 12188280"/>
              <a:gd name="connsiteY4" fmla="*/ 335902 h 7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280" h="727788">
                <a:moveTo>
                  <a:pt x="0" y="335902"/>
                </a:moveTo>
                <a:lnTo>
                  <a:pt x="12188280" y="0"/>
                </a:lnTo>
                <a:lnTo>
                  <a:pt x="12188280" y="727788"/>
                </a:lnTo>
                <a:lnTo>
                  <a:pt x="1890" y="727788"/>
                </a:lnTo>
                <a:lnTo>
                  <a:pt x="0" y="33590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F5A1C33-475D-474A-A037-DDAF3DC7A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39" y="6229445"/>
            <a:ext cx="1426467" cy="57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21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8" r:id="rId4"/>
    <p:sldLayoutId id="2147483660" r:id="rId5"/>
    <p:sldLayoutId id="2147483661" r:id="rId6"/>
    <p:sldLayoutId id="2147483663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728E29-8933-5B4B-198E-E6E399AD6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629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FB5CE8F-98AB-0BFD-15BA-D26221C63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Play my playbook</a:t>
            </a:r>
            <a:endParaRPr lang="fr-BE" b="1" dirty="0">
              <a:solidFill>
                <a:schemeClr val="accent6">
                  <a:lumMod val="50000"/>
                </a:schemeClr>
              </a:solidFill>
              <a:latin typeface="+mn-lt"/>
              <a:ea typeface="Roboto" panose="02000000000000000000" pitchFamily="2" charset="0"/>
              <a:cs typeface="+mn-c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975C3BB-AE60-8908-47B3-B2B18D6B1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037012" cy="381158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</a:rPr>
              <a:t>Activate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</a:rPr>
              <a:t>virtualenv</a:t>
            </a:r>
            <a:endParaRPr lang="fr-BE" sz="20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source ~/.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venv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/ansible/bin/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activate</a:t>
            </a:r>
            <a:endParaRPr lang="fr-BE" sz="2000" dirty="0">
              <a:solidFill>
                <a:schemeClr val="accent6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>
                <a:solidFill>
                  <a:schemeClr val="accent6">
                    <a:lumMod val="50000"/>
                  </a:schemeClr>
                </a:solidFill>
              </a:rPr>
              <a:t>Run Ansible</a:t>
            </a:r>
          </a:p>
          <a:p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ansible-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playbook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-i 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inventory.yml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-l 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ceci_clusters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playbook.yml</a:t>
            </a:r>
            <a:endParaRPr lang="fr-BE" sz="2000" dirty="0">
              <a:solidFill>
                <a:schemeClr val="accent6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10E07C-5401-4C68-2DF0-7927644DE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EBE6BC-4044-52C6-2517-530713AA056E}"/>
              </a:ext>
            </a:extLst>
          </p:cNvPr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  <p:pic>
        <p:nvPicPr>
          <p:cNvPr id="3" name="20231023-1135-18.0117241">
            <a:hlinkClick r:id="" action="ppaction://media"/>
            <a:extLst>
              <a:ext uri="{FF2B5EF4-FFF2-40B4-BE49-F238E27FC236}">
                <a16:creationId xmlns:a16="http://schemas.microsoft.com/office/drawing/2014/main" id="{90D019CC-F196-AA91-4F22-0BD8F11EB84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99791" y="1037996"/>
            <a:ext cx="6708947" cy="4156856"/>
          </a:xfrm>
        </p:spPr>
      </p:pic>
    </p:spTree>
    <p:extLst>
      <p:ext uri="{BB962C8B-B14F-4D97-AF65-F5344CB8AC3E}">
        <p14:creationId xmlns:p14="http://schemas.microsoft.com/office/powerpoint/2010/main" val="140784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FB5CE8F-98AB-0BFD-15BA-D26221C63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Idempotent play</a:t>
            </a:r>
            <a:endParaRPr lang="fr-BE" b="1" dirty="0">
              <a:solidFill>
                <a:schemeClr val="accent6">
                  <a:lumMod val="50000"/>
                </a:schemeClr>
              </a:solidFill>
              <a:latin typeface="+mn-lt"/>
              <a:ea typeface="Roboto" panose="02000000000000000000" pitchFamily="2" charset="0"/>
              <a:cs typeface="+mn-c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975C3BB-AE60-8908-47B3-B2B18D6B1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If I re-run this play, nothing will be changed.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Almost all Ansible modules are idempotent.</a:t>
            </a:r>
            <a:endParaRPr lang="fr-BE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10E07C-5401-4C68-2DF0-7927644DE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EBE6BC-4044-52C6-2517-530713AA056E}"/>
              </a:ext>
            </a:extLst>
          </p:cNvPr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  <p:pic>
        <p:nvPicPr>
          <p:cNvPr id="9" name="20231023-1142-33.0694701">
            <a:hlinkClick r:id="" action="ppaction://media"/>
            <a:extLst>
              <a:ext uri="{FF2B5EF4-FFF2-40B4-BE49-F238E27FC236}">
                <a16:creationId xmlns:a16="http://schemas.microsoft.com/office/drawing/2014/main" id="{97A89023-7CB5-EB80-558F-BC47548C0A1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71153" y="1250156"/>
            <a:ext cx="7033080" cy="4357688"/>
          </a:xfrm>
        </p:spPr>
      </p:pic>
    </p:spTree>
    <p:extLst>
      <p:ext uri="{BB962C8B-B14F-4D97-AF65-F5344CB8AC3E}">
        <p14:creationId xmlns:p14="http://schemas.microsoft.com/office/powerpoint/2010/main" val="1899995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A9025B-BAC6-CDC7-CDC9-0BBF0D62E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What is Ansible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Lighspeed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?</a:t>
            </a:r>
            <a:endParaRPr lang="fr-BE" b="1" dirty="0">
              <a:solidFill>
                <a:schemeClr val="accent6">
                  <a:lumMod val="50000"/>
                </a:schemeClr>
              </a:solidFill>
              <a:latin typeface="+mn-lt"/>
              <a:ea typeface="Roboto" panose="02000000000000000000" pitchFamily="2" charset="0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16E3D5-F1BB-029B-8A26-403C2B310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VSCODE extension.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Use natural language processing.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</a:rPr>
              <a:t>Reads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</a:rPr>
              <a:t>task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</a:rPr>
              <a:t> description in plain English.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</a:rPr>
              <a:t>Generate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</a:rPr>
              <a:t> Ansible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</a:rPr>
              <a:t>Require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</a:rPr>
              <a:t> a GitHub 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</a:rPr>
              <a:t>account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985D26-E312-F19D-8285-B4957A548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Placeholder 6" descr="A close-up of a logo&#10;&#10;Description automatically generated">
            <a:extLst>
              <a:ext uri="{FF2B5EF4-FFF2-40B4-BE49-F238E27FC236}">
                <a16:creationId xmlns:a16="http://schemas.microsoft.com/office/drawing/2014/main" id="{442B2E93-10AC-8EC0-EF48-958224D655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7" t="24625" r="25818" b="-6"/>
          <a:stretch/>
        </p:blipFill>
        <p:spPr>
          <a:xfrm>
            <a:off x="5733534" y="843614"/>
            <a:ext cx="5732347" cy="460159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64F002-A9D8-C77E-C2B3-CEF1C81A1D5C}"/>
              </a:ext>
            </a:extLst>
          </p:cNvPr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</p:spTree>
    <p:extLst>
      <p:ext uri="{BB962C8B-B14F-4D97-AF65-F5344CB8AC3E}">
        <p14:creationId xmlns:p14="http://schemas.microsoft.com/office/powerpoint/2010/main" val="1844762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0981E1-B738-C3F5-0E05-2DE0EB56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Step 1: install VS Code extension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C7597C-B061-95C3-B5D6-0E5B01FBF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Search Ansible on the marketplace.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Install the official extension by Red Hat.</a:t>
            </a:r>
            <a:endParaRPr lang="fr-BE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5C899-9208-90EC-D6D1-5689AC7FB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F6A609-366F-5530-0E3F-F4794E6B9B22}"/>
              </a:ext>
            </a:extLst>
          </p:cNvPr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AC8264-0DAD-D7A2-19BF-2B5E90438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264" y="1720911"/>
            <a:ext cx="6801221" cy="301957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AE42C949-EFDA-6C02-DFE8-AF735001A22A}"/>
              </a:ext>
            </a:extLst>
          </p:cNvPr>
          <p:cNvSpPr/>
          <p:nvPr/>
        </p:nvSpPr>
        <p:spPr>
          <a:xfrm>
            <a:off x="4283837" y="3230696"/>
            <a:ext cx="834427" cy="6175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b="1" dirty="0"/>
              <a:t>1</a:t>
            </a:r>
            <a:endParaRPr lang="en-US" sz="2400" b="1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66A51977-3148-D81D-F6B5-AA8E35DC0BB5}"/>
              </a:ext>
            </a:extLst>
          </p:cNvPr>
          <p:cNvSpPr/>
          <p:nvPr/>
        </p:nvSpPr>
        <p:spPr>
          <a:xfrm>
            <a:off x="6587248" y="1395061"/>
            <a:ext cx="617517" cy="83442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b="1" dirty="0"/>
              <a:t>2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52561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E77D545-1FA0-7AFC-BF21-D4F61F26C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952" y="1652637"/>
            <a:ext cx="6457950" cy="30861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10981E1-B738-C3F5-0E05-2DE0EB56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Step 2: enable LightSpeed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C7597C-B061-95C3-B5D6-0E5B01FBF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Go to Ansible extension settings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5C899-9208-90EC-D6D1-5689AC7FB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F6A609-366F-5530-0E3F-F4794E6B9B22}"/>
              </a:ext>
            </a:extLst>
          </p:cNvPr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EE3AFA2E-3541-5004-2964-C8EFCD9D7931}"/>
              </a:ext>
            </a:extLst>
          </p:cNvPr>
          <p:cNvSpPr/>
          <p:nvPr/>
        </p:nvSpPr>
        <p:spPr>
          <a:xfrm>
            <a:off x="8259927" y="1839191"/>
            <a:ext cx="617517" cy="83442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b="1" dirty="0"/>
              <a:t>1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35881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0981E1-B738-C3F5-0E05-2DE0EB56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Step 2: enable LightSpeed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C7597C-B061-95C3-B5D6-0E5B01FBF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Go to Ansible extension settings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Enable LightSpeed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5C899-9208-90EC-D6D1-5689AC7FB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F6A609-366F-5530-0E3F-F4794E6B9B22}"/>
              </a:ext>
            </a:extLst>
          </p:cNvPr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9E2A11-3C36-27AA-663A-A0AA998AA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950" y="457200"/>
            <a:ext cx="6286500" cy="554355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D0E0CA2B-2CBF-DD8A-ED78-DD1DCE425D13}"/>
              </a:ext>
            </a:extLst>
          </p:cNvPr>
          <p:cNvSpPr/>
          <p:nvPr/>
        </p:nvSpPr>
        <p:spPr>
          <a:xfrm>
            <a:off x="5238931" y="5274969"/>
            <a:ext cx="834427" cy="6175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b="1" dirty="0"/>
              <a:t>2</a:t>
            </a:r>
            <a:endParaRPr lang="en-US" sz="2400" b="1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0C8E33D-BFE8-790F-B3B4-D2C340FBDB25}"/>
              </a:ext>
            </a:extLst>
          </p:cNvPr>
          <p:cNvSpPr/>
          <p:nvPr/>
        </p:nvSpPr>
        <p:spPr>
          <a:xfrm>
            <a:off x="5241121" y="3520839"/>
            <a:ext cx="834427" cy="6175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b="1" dirty="0"/>
              <a:t>2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36858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0981E1-B738-C3F5-0E05-2DE0EB56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Step 3: Connect VS Code with Lightspeed.</a:t>
            </a:r>
            <a:endParaRPr lang="fr-BE" b="1" dirty="0">
              <a:solidFill>
                <a:schemeClr val="accent6">
                  <a:lumMod val="50000"/>
                </a:schemeClr>
              </a:solidFill>
              <a:latin typeface="+mn-lt"/>
              <a:ea typeface="Roboto" panose="02000000000000000000" pitchFamily="2" charset="0"/>
              <a:cs typeface="+mn-c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C7597C-B061-95C3-B5D6-0E5B01FBF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Navigate to the Ansible icon on the left-hand side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Then click Connect.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5C899-9208-90EC-D6D1-5689AC7FB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0DAEEE-0AA0-E821-EE3F-2DC4D049415C}"/>
              </a:ext>
            </a:extLst>
          </p:cNvPr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34AB3E7-D50C-533D-6D12-241530BBE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11684" y="987425"/>
            <a:ext cx="4715208" cy="4873625"/>
          </a:xfr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56CAC659-14EA-EB21-0292-A43A09C6986C}"/>
              </a:ext>
            </a:extLst>
          </p:cNvPr>
          <p:cNvSpPr/>
          <p:nvPr/>
        </p:nvSpPr>
        <p:spPr>
          <a:xfrm>
            <a:off x="5077257" y="5368255"/>
            <a:ext cx="834427" cy="6175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b="1" dirty="0"/>
              <a:t>1</a:t>
            </a:r>
            <a:endParaRPr lang="en-US" sz="2400" b="1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F3F5E297-B0ED-705E-8E23-773948DDE93A}"/>
              </a:ext>
            </a:extLst>
          </p:cNvPr>
          <p:cNvSpPr/>
          <p:nvPr/>
        </p:nvSpPr>
        <p:spPr>
          <a:xfrm>
            <a:off x="8178541" y="2380713"/>
            <a:ext cx="617517" cy="83442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b="1" dirty="0"/>
              <a:t>2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97512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0981E1-B738-C3F5-0E05-2DE0EB56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Step 3: Connect VS Code with Lightspeed.</a:t>
            </a:r>
            <a:endParaRPr lang="fr-BE" b="1" dirty="0">
              <a:solidFill>
                <a:schemeClr val="accent6">
                  <a:lumMod val="50000"/>
                </a:schemeClr>
              </a:solidFill>
              <a:latin typeface="+mn-lt"/>
              <a:ea typeface="Roboto" panose="02000000000000000000" pitchFamily="2" charset="0"/>
              <a:cs typeface="+mn-c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C7597C-B061-95C3-B5D6-0E5B01FBF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Navigate to the Ansible icon on the left-hand side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Then click Connect.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Click Allow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5C899-9208-90EC-D6D1-5689AC7FB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0DAEEE-0AA0-E821-EE3F-2DC4D049415C}"/>
              </a:ext>
            </a:extLst>
          </p:cNvPr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61772C-E36A-3F06-B768-A8F2DB25D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175" y="906463"/>
            <a:ext cx="4810125" cy="4962525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99DECFD2-7982-3385-D734-4B9878ACC955}"/>
              </a:ext>
            </a:extLst>
          </p:cNvPr>
          <p:cNvSpPr/>
          <p:nvPr/>
        </p:nvSpPr>
        <p:spPr>
          <a:xfrm>
            <a:off x="8521101" y="4204473"/>
            <a:ext cx="834427" cy="6175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b="1" dirty="0"/>
              <a:t>3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71470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0981E1-B738-C3F5-0E05-2DE0EB56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Step 3: Connect VS Code with Lightspeed.</a:t>
            </a:r>
            <a:endParaRPr lang="fr-BE" b="1" dirty="0">
              <a:solidFill>
                <a:schemeClr val="accent6">
                  <a:lumMod val="50000"/>
                </a:schemeClr>
              </a:solidFill>
              <a:latin typeface="+mn-lt"/>
              <a:ea typeface="Roboto" panose="02000000000000000000" pitchFamily="2" charset="0"/>
              <a:cs typeface="+mn-c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C7597C-B061-95C3-B5D6-0E5B01FBF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Navigate to the Ansible icon on the left-hand side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Then click Connect.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Click Allow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Log in using your GitHub account 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5C899-9208-90EC-D6D1-5689AC7FB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0DAEEE-0AA0-E821-EE3F-2DC4D049415C}"/>
              </a:ext>
            </a:extLst>
          </p:cNvPr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8B7FAA-0D59-549A-35B2-82F9F7B96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852" y="1257300"/>
            <a:ext cx="597217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82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0981E1-B738-C3F5-0E05-2DE0EB56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Step 3: Connect VS Code with Lightspeed.</a:t>
            </a:r>
            <a:endParaRPr lang="fr-BE" b="1" dirty="0">
              <a:solidFill>
                <a:schemeClr val="accent6">
                  <a:lumMod val="50000"/>
                </a:schemeClr>
              </a:solidFill>
              <a:latin typeface="+mn-lt"/>
              <a:ea typeface="Roboto" panose="02000000000000000000" pitchFamily="2" charset="0"/>
              <a:cs typeface="+mn-c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C7597C-B061-95C3-B5D6-0E5B01FBF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Navigate to the Ansible icon on the left-hand side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Then click Connect.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Click Allow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Log in using your GitHub account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Authorize to give it permission.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5C899-9208-90EC-D6D1-5689AC7FB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0DAEEE-0AA0-E821-EE3F-2DC4D049415C}"/>
              </a:ext>
            </a:extLst>
          </p:cNvPr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ACFD87-54CC-003C-D3B2-1D7D6863C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150" y="1855890"/>
            <a:ext cx="501015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96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close-up of a logo&#10;&#10;Description automatically generated">
            <a:extLst>
              <a:ext uri="{FF2B5EF4-FFF2-40B4-BE49-F238E27FC236}">
                <a16:creationId xmlns:a16="http://schemas.microsoft.com/office/drawing/2014/main" id="{A04A840B-C05E-18E5-8CDA-A5ADCCAE00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5" b="11"/>
          <a:stretch/>
        </p:blipFill>
        <p:spPr>
          <a:xfrm>
            <a:off x="0" y="0"/>
            <a:ext cx="12192000" cy="4727575"/>
          </a:xfrm>
        </p:spPr>
      </p:pic>
      <p:sp>
        <p:nvSpPr>
          <p:cNvPr id="9" name="TextBox 8"/>
          <p:cNvSpPr txBox="1"/>
          <p:nvPr/>
        </p:nvSpPr>
        <p:spPr>
          <a:xfrm>
            <a:off x="919756" y="4877862"/>
            <a:ext cx="362073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Frédéric Wautelet</a:t>
            </a:r>
          </a:p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University of Namur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892556" y="4248318"/>
            <a:ext cx="3242044" cy="2609681"/>
          </a:xfrm>
          <a:prstGeom prst="roundRect">
            <a:avLst>
              <a:gd name="adj" fmla="val 92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006560" y="4306103"/>
            <a:ext cx="3014036" cy="1143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b="1" dirty="0">
                <a:solidFill>
                  <a:schemeClr val="bg1"/>
                </a:solidFill>
                <a:ea typeface="Roboto" panose="02000000000000000000" pitchFamily="2" charset="0"/>
              </a:rPr>
              <a:t>Create Ansible content more efficiently by leveraging artificial intelligence</a:t>
            </a:r>
            <a:endParaRPr lang="en-US" sz="1100" dirty="0">
              <a:solidFill>
                <a:schemeClr val="bg1"/>
              </a:solidFill>
              <a:ea typeface="Roboto Condensed Light" panose="02000000000000000000" pitchFamily="2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398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A59883-7C34-14EA-A035-BA59B9836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Let’s generate!</a:t>
            </a:r>
            <a:endParaRPr lang="fr-BE" b="1" dirty="0">
              <a:solidFill>
                <a:schemeClr val="accent6">
                  <a:lumMod val="50000"/>
                </a:schemeClr>
              </a:solidFill>
              <a:latin typeface="+mn-lt"/>
              <a:ea typeface="Roboto" panose="02000000000000000000" pitchFamily="2" charset="0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F0046B-AF2C-2985-5A21-CB16AAE8C66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</a:rPr>
              <a:t>Create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</a:rPr>
              <a:t> a YAML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Define the task only by describing it in the name section.</a:t>
            </a:r>
            <a:endParaRPr lang="fr-BE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Put your cursor at the end of the task description, then press Enter.</a:t>
            </a:r>
            <a:endParaRPr lang="fr-BE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Wait for Lightspeed to generate and a preview of the suggestion will appear.</a:t>
            </a:r>
            <a:endParaRPr lang="fr-BE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Press TAB if you’re fine with the generated task and turn it into active text.</a:t>
            </a:r>
            <a:endParaRPr lang="fr-BE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EF7647-2D86-0A02-3A9E-A2FE5C355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B1806B-4676-37D8-8AE9-E3CFC170B416}"/>
              </a:ext>
            </a:extLst>
          </p:cNvPr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  <p:pic>
        <p:nvPicPr>
          <p:cNvPr id="9" name="20231023-1146-26.1205870">
            <a:hlinkClick r:id="" action="ppaction://media"/>
            <a:extLst>
              <a:ext uri="{FF2B5EF4-FFF2-40B4-BE49-F238E27FC236}">
                <a16:creationId xmlns:a16="http://schemas.microsoft.com/office/drawing/2014/main" id="{AD83A286-487C-7608-9DBD-3225EACB1D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60937" y="817583"/>
            <a:ext cx="7006878" cy="461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2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9756" y="1103293"/>
            <a:ext cx="220445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Conclusions</a:t>
            </a:r>
          </a:p>
        </p:txBody>
      </p:sp>
      <p:pic>
        <p:nvPicPr>
          <p:cNvPr id="5" name="Picture Placeholder 4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232B625C-8699-6371-997F-F1CAF8AD5DA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2" b="1502"/>
          <a:stretch>
            <a:fillRect/>
          </a:stretch>
        </p:blipFill>
        <p:spPr>
          <a:gradFill flip="none" rotWithShape="1">
            <a:gsLst>
              <a:gs pos="0">
                <a:schemeClr val="accent1">
                  <a:lumMod val="89000"/>
                </a:schemeClr>
              </a:gs>
              <a:gs pos="37000">
                <a:schemeClr val="accent1">
                  <a:lumMod val="89000"/>
                </a:schemeClr>
              </a:gs>
              <a:gs pos="64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</p:pic>
      <p:sp>
        <p:nvSpPr>
          <p:cNvPr id="16" name="Rectangle 15"/>
          <p:cNvSpPr/>
          <p:nvPr/>
        </p:nvSpPr>
        <p:spPr>
          <a:xfrm>
            <a:off x="6911179" y="2476688"/>
            <a:ext cx="4252121" cy="1753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Other AI tools that are not specifically designed to generate Ansible code struggle to generate code that respects Ansible best practices.</a:t>
            </a:r>
          </a:p>
          <a:p>
            <a:pPr>
              <a:lnSpc>
                <a:spcPct val="130000"/>
              </a:lnSpc>
            </a:pPr>
            <a:endParaRPr lang="en-US" sz="1200" dirty="0">
              <a:solidFill>
                <a:schemeClr val="accent6">
                  <a:lumMod val="50000"/>
                </a:schemeClr>
              </a:solidFill>
              <a:ea typeface="Roboto Condensed Light" panose="02000000000000000000" pitchFamily="2" charset="0"/>
            </a:endParaRP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As users continue to use Ansible Lightspeed, model recommendations will continually improve based on the additional data available for artificial intelligence models.</a:t>
            </a:r>
          </a:p>
        </p:txBody>
      </p:sp>
      <p:sp>
        <p:nvSpPr>
          <p:cNvPr id="18" name="Oval 17"/>
          <p:cNvSpPr/>
          <p:nvPr/>
        </p:nvSpPr>
        <p:spPr>
          <a:xfrm>
            <a:off x="6941714" y="4463901"/>
            <a:ext cx="574159" cy="57415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bg1"/>
              </a:solidFill>
              <a:ea typeface="Roboto Condensed Light" panose="02000000000000000000" pitchFamily="2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729923" y="4484753"/>
            <a:ext cx="3433820" cy="793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The tool is promising and offers a significant productivity boost. He saves time by automating repetitive tasks.</a:t>
            </a:r>
          </a:p>
        </p:txBody>
      </p:sp>
      <p:sp>
        <p:nvSpPr>
          <p:cNvPr id="20" name="Oval 19"/>
          <p:cNvSpPr/>
          <p:nvPr/>
        </p:nvSpPr>
        <p:spPr>
          <a:xfrm>
            <a:off x="6941714" y="5220990"/>
            <a:ext cx="574159" cy="57415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bg1"/>
              </a:solidFill>
              <a:ea typeface="Roboto Condensed Light" panose="02000000000000000000" pitchFamily="2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729923" y="5241842"/>
            <a:ext cx="3433820" cy="55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Ansible Lightspeed is still available free of charge to all Ansible users.</a:t>
            </a:r>
          </a:p>
        </p:txBody>
      </p:sp>
      <p:sp>
        <p:nvSpPr>
          <p:cNvPr id="22" name="Freeform 12"/>
          <p:cNvSpPr>
            <a:spLocks noEditPoints="1"/>
          </p:cNvSpPr>
          <p:nvPr/>
        </p:nvSpPr>
        <p:spPr bwMode="auto">
          <a:xfrm>
            <a:off x="7167517" y="5409815"/>
            <a:ext cx="122551" cy="196506"/>
          </a:xfrm>
          <a:custGeom>
            <a:avLst/>
            <a:gdLst>
              <a:gd name="T0" fmla="*/ 100 w 200"/>
              <a:gd name="T1" fmla="*/ 0 h 320"/>
              <a:gd name="T2" fmla="*/ 0 w 200"/>
              <a:gd name="T3" fmla="*/ 100 h 320"/>
              <a:gd name="T4" fmla="*/ 100 w 200"/>
              <a:gd name="T5" fmla="*/ 320 h 320"/>
              <a:gd name="T6" fmla="*/ 200 w 200"/>
              <a:gd name="T7" fmla="*/ 100 h 320"/>
              <a:gd name="T8" fmla="*/ 100 w 200"/>
              <a:gd name="T9" fmla="*/ 0 h 320"/>
              <a:gd name="T10" fmla="*/ 100 w 200"/>
              <a:gd name="T11" fmla="*/ 155 h 320"/>
              <a:gd name="T12" fmla="*/ 46 w 200"/>
              <a:gd name="T13" fmla="*/ 101 h 320"/>
              <a:gd name="T14" fmla="*/ 100 w 200"/>
              <a:gd name="T15" fmla="*/ 47 h 320"/>
              <a:gd name="T16" fmla="*/ 154 w 200"/>
              <a:gd name="T17" fmla="*/ 101 h 320"/>
              <a:gd name="T18" fmla="*/ 100 w 200"/>
              <a:gd name="T19" fmla="*/ 155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0" h="320"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95"/>
                  <a:pt x="100" y="320"/>
                  <a:pt x="100" y="320"/>
                </a:cubicBezTo>
                <a:cubicBezTo>
                  <a:pt x="100" y="320"/>
                  <a:pt x="200" y="195"/>
                  <a:pt x="200" y="100"/>
                </a:cubicBezTo>
                <a:cubicBezTo>
                  <a:pt x="200" y="45"/>
                  <a:pt x="155" y="0"/>
                  <a:pt x="100" y="0"/>
                </a:cubicBezTo>
                <a:close/>
                <a:moveTo>
                  <a:pt x="100" y="155"/>
                </a:moveTo>
                <a:cubicBezTo>
                  <a:pt x="70" y="155"/>
                  <a:pt x="46" y="131"/>
                  <a:pt x="46" y="101"/>
                </a:cubicBezTo>
                <a:cubicBezTo>
                  <a:pt x="46" y="71"/>
                  <a:pt x="70" y="47"/>
                  <a:pt x="100" y="47"/>
                </a:cubicBezTo>
                <a:cubicBezTo>
                  <a:pt x="130" y="47"/>
                  <a:pt x="154" y="71"/>
                  <a:pt x="154" y="101"/>
                </a:cubicBezTo>
                <a:cubicBezTo>
                  <a:pt x="154" y="131"/>
                  <a:pt x="130" y="155"/>
                  <a:pt x="100" y="1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3" name="Freeform 40"/>
          <p:cNvSpPr>
            <a:spLocks noEditPoints="1"/>
          </p:cNvSpPr>
          <p:nvPr/>
        </p:nvSpPr>
        <p:spPr bwMode="auto">
          <a:xfrm>
            <a:off x="7117861" y="4638683"/>
            <a:ext cx="221862" cy="223974"/>
          </a:xfrm>
          <a:custGeom>
            <a:avLst/>
            <a:gdLst>
              <a:gd name="T0" fmla="*/ 203 w 360"/>
              <a:gd name="T1" fmla="*/ 271 h 368"/>
              <a:gd name="T2" fmla="*/ 261 w 360"/>
              <a:gd name="T3" fmla="*/ 202 h 368"/>
              <a:gd name="T4" fmla="*/ 360 w 360"/>
              <a:gd name="T5" fmla="*/ 51 h 368"/>
              <a:gd name="T6" fmla="*/ 346 w 360"/>
              <a:gd name="T7" fmla="*/ 37 h 368"/>
              <a:gd name="T8" fmla="*/ 277 w 360"/>
              <a:gd name="T9" fmla="*/ 37 h 368"/>
              <a:gd name="T10" fmla="*/ 180 w 360"/>
              <a:gd name="T11" fmla="*/ 0 h 368"/>
              <a:gd name="T12" fmla="*/ 83 w 360"/>
              <a:gd name="T13" fmla="*/ 37 h 368"/>
              <a:gd name="T14" fmla="*/ 14 w 360"/>
              <a:gd name="T15" fmla="*/ 37 h 368"/>
              <a:gd name="T16" fmla="*/ 0 w 360"/>
              <a:gd name="T17" fmla="*/ 51 h 368"/>
              <a:gd name="T18" fmla="*/ 98 w 360"/>
              <a:gd name="T19" fmla="*/ 202 h 368"/>
              <a:gd name="T20" fmla="*/ 156 w 360"/>
              <a:gd name="T21" fmla="*/ 271 h 368"/>
              <a:gd name="T22" fmla="*/ 156 w 360"/>
              <a:gd name="T23" fmla="*/ 297 h 368"/>
              <a:gd name="T24" fmla="*/ 91 w 360"/>
              <a:gd name="T25" fmla="*/ 332 h 368"/>
              <a:gd name="T26" fmla="*/ 180 w 360"/>
              <a:gd name="T27" fmla="*/ 368 h 368"/>
              <a:gd name="T28" fmla="*/ 269 w 360"/>
              <a:gd name="T29" fmla="*/ 332 h 368"/>
              <a:gd name="T30" fmla="*/ 203 w 360"/>
              <a:gd name="T31" fmla="*/ 297 h 368"/>
              <a:gd name="T32" fmla="*/ 203 w 360"/>
              <a:gd name="T33" fmla="*/ 271 h 368"/>
              <a:gd name="T34" fmla="*/ 259 w 360"/>
              <a:gd name="T35" fmla="*/ 170 h 368"/>
              <a:gd name="T36" fmla="*/ 281 w 360"/>
              <a:gd name="T37" fmla="*/ 65 h 368"/>
              <a:gd name="T38" fmla="*/ 331 w 360"/>
              <a:gd name="T39" fmla="*/ 65 h 368"/>
              <a:gd name="T40" fmla="*/ 259 w 360"/>
              <a:gd name="T41" fmla="*/ 170 h 368"/>
              <a:gd name="T42" fmla="*/ 180 w 360"/>
              <a:gd name="T43" fmla="*/ 24 h 368"/>
              <a:gd name="T44" fmla="*/ 256 w 360"/>
              <a:gd name="T45" fmla="*/ 55 h 368"/>
              <a:gd name="T46" fmla="*/ 180 w 360"/>
              <a:gd name="T47" fmla="*/ 86 h 368"/>
              <a:gd name="T48" fmla="*/ 104 w 360"/>
              <a:gd name="T49" fmla="*/ 55 h 368"/>
              <a:gd name="T50" fmla="*/ 180 w 360"/>
              <a:gd name="T51" fmla="*/ 24 h 368"/>
              <a:gd name="T52" fmla="*/ 29 w 360"/>
              <a:gd name="T53" fmla="*/ 65 h 368"/>
              <a:gd name="T54" fmla="*/ 79 w 360"/>
              <a:gd name="T55" fmla="*/ 65 h 368"/>
              <a:gd name="T56" fmla="*/ 101 w 360"/>
              <a:gd name="T57" fmla="*/ 170 h 368"/>
              <a:gd name="T58" fmla="*/ 29 w 360"/>
              <a:gd name="T59" fmla="*/ 65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60" h="368">
                <a:moveTo>
                  <a:pt x="203" y="271"/>
                </a:moveTo>
                <a:cubicBezTo>
                  <a:pt x="203" y="242"/>
                  <a:pt x="225" y="226"/>
                  <a:pt x="261" y="202"/>
                </a:cubicBezTo>
                <a:cubicBezTo>
                  <a:pt x="305" y="173"/>
                  <a:pt x="360" y="137"/>
                  <a:pt x="360" y="51"/>
                </a:cubicBezTo>
                <a:cubicBezTo>
                  <a:pt x="360" y="43"/>
                  <a:pt x="353" y="37"/>
                  <a:pt x="346" y="37"/>
                </a:cubicBezTo>
                <a:cubicBezTo>
                  <a:pt x="277" y="37"/>
                  <a:pt x="277" y="37"/>
                  <a:pt x="277" y="37"/>
                </a:cubicBezTo>
                <a:cubicBezTo>
                  <a:pt x="267" y="19"/>
                  <a:pt x="238" y="0"/>
                  <a:pt x="180" y="0"/>
                </a:cubicBezTo>
                <a:cubicBezTo>
                  <a:pt x="121" y="0"/>
                  <a:pt x="92" y="19"/>
                  <a:pt x="83" y="37"/>
                </a:cubicBezTo>
                <a:cubicBezTo>
                  <a:pt x="14" y="37"/>
                  <a:pt x="14" y="37"/>
                  <a:pt x="14" y="37"/>
                </a:cubicBezTo>
                <a:cubicBezTo>
                  <a:pt x="6" y="37"/>
                  <a:pt x="0" y="43"/>
                  <a:pt x="0" y="51"/>
                </a:cubicBezTo>
                <a:cubicBezTo>
                  <a:pt x="0" y="137"/>
                  <a:pt x="54" y="173"/>
                  <a:pt x="98" y="202"/>
                </a:cubicBezTo>
                <a:cubicBezTo>
                  <a:pt x="134" y="226"/>
                  <a:pt x="156" y="242"/>
                  <a:pt x="156" y="271"/>
                </a:cubicBezTo>
                <a:cubicBezTo>
                  <a:pt x="156" y="297"/>
                  <a:pt x="156" y="297"/>
                  <a:pt x="156" y="297"/>
                </a:cubicBezTo>
                <a:cubicBezTo>
                  <a:pt x="118" y="301"/>
                  <a:pt x="91" y="315"/>
                  <a:pt x="91" y="332"/>
                </a:cubicBezTo>
                <a:cubicBezTo>
                  <a:pt x="91" y="352"/>
                  <a:pt x="131" y="368"/>
                  <a:pt x="180" y="368"/>
                </a:cubicBezTo>
                <a:cubicBezTo>
                  <a:pt x="229" y="368"/>
                  <a:pt x="269" y="352"/>
                  <a:pt x="269" y="332"/>
                </a:cubicBezTo>
                <a:cubicBezTo>
                  <a:pt x="269" y="315"/>
                  <a:pt x="241" y="301"/>
                  <a:pt x="203" y="297"/>
                </a:cubicBezTo>
                <a:lnTo>
                  <a:pt x="203" y="271"/>
                </a:lnTo>
                <a:close/>
                <a:moveTo>
                  <a:pt x="259" y="170"/>
                </a:moveTo>
                <a:cubicBezTo>
                  <a:pt x="270" y="146"/>
                  <a:pt x="279" y="113"/>
                  <a:pt x="281" y="65"/>
                </a:cubicBezTo>
                <a:cubicBezTo>
                  <a:pt x="331" y="65"/>
                  <a:pt x="331" y="65"/>
                  <a:pt x="331" y="65"/>
                </a:cubicBezTo>
                <a:cubicBezTo>
                  <a:pt x="326" y="119"/>
                  <a:pt x="294" y="146"/>
                  <a:pt x="259" y="170"/>
                </a:cubicBezTo>
                <a:close/>
                <a:moveTo>
                  <a:pt x="180" y="24"/>
                </a:moveTo>
                <a:cubicBezTo>
                  <a:pt x="234" y="24"/>
                  <a:pt x="256" y="47"/>
                  <a:pt x="256" y="55"/>
                </a:cubicBezTo>
                <a:cubicBezTo>
                  <a:pt x="256" y="63"/>
                  <a:pt x="234" y="86"/>
                  <a:pt x="180" y="86"/>
                </a:cubicBezTo>
                <a:cubicBezTo>
                  <a:pt x="125" y="86"/>
                  <a:pt x="104" y="63"/>
                  <a:pt x="104" y="55"/>
                </a:cubicBezTo>
                <a:cubicBezTo>
                  <a:pt x="104" y="47"/>
                  <a:pt x="125" y="24"/>
                  <a:pt x="180" y="24"/>
                </a:cubicBezTo>
                <a:close/>
                <a:moveTo>
                  <a:pt x="29" y="65"/>
                </a:moveTo>
                <a:cubicBezTo>
                  <a:pt x="79" y="65"/>
                  <a:pt x="79" y="65"/>
                  <a:pt x="79" y="65"/>
                </a:cubicBezTo>
                <a:cubicBezTo>
                  <a:pt x="80" y="113"/>
                  <a:pt x="89" y="146"/>
                  <a:pt x="101" y="170"/>
                </a:cubicBezTo>
                <a:cubicBezTo>
                  <a:pt x="66" y="146"/>
                  <a:pt x="33" y="119"/>
                  <a:pt x="29" y="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29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622954" y="3005321"/>
            <a:ext cx="1295547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61254" y="3406866"/>
            <a:ext cx="3069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What is Ansible?</a:t>
            </a:r>
          </a:p>
        </p:txBody>
      </p:sp>
      <p:sp>
        <p:nvSpPr>
          <p:cNvPr id="8" name="Rectangle 7"/>
          <p:cNvSpPr/>
          <p:nvPr/>
        </p:nvSpPr>
        <p:spPr>
          <a:xfrm>
            <a:off x="2876363" y="4091991"/>
            <a:ext cx="6941574" cy="1026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Free and open-source software.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Automates software deployment and configuration management.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Ensures consistency across systems.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Placeholder 6" descr="A close-up of a logo&#10;&#10;Description automatically generated">
            <a:extLst>
              <a:ext uri="{FF2B5EF4-FFF2-40B4-BE49-F238E27FC236}">
                <a16:creationId xmlns:a16="http://schemas.microsoft.com/office/drawing/2014/main" id="{E6D129A3-9887-855D-1471-8E1C60647BF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59908"/>
          <a:stretch/>
        </p:blipFill>
        <p:spPr>
          <a:xfrm>
            <a:off x="0" y="0"/>
            <a:ext cx="12192000" cy="2514600"/>
          </a:xfrm>
        </p:spPr>
      </p:pic>
    </p:spTree>
    <p:extLst>
      <p:ext uri="{BB962C8B-B14F-4D97-AF65-F5344CB8AC3E}">
        <p14:creationId xmlns:p14="http://schemas.microsoft.com/office/powerpoint/2010/main" val="2927182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9756" y="1103293"/>
            <a:ext cx="29390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Ansible features</a:t>
            </a:r>
          </a:p>
        </p:txBody>
      </p:sp>
      <p:sp>
        <p:nvSpPr>
          <p:cNvPr id="6" name="Oval 5"/>
          <p:cNvSpPr/>
          <p:nvPr/>
        </p:nvSpPr>
        <p:spPr>
          <a:xfrm>
            <a:off x="1028700" y="2514600"/>
            <a:ext cx="680484" cy="68048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026041" y="5110716"/>
            <a:ext cx="680484" cy="68048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026041" y="3804976"/>
            <a:ext cx="680484" cy="68048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83266" y="2478585"/>
            <a:ext cx="3790213" cy="793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Origin and Creator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Created by Michael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DeHaan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 in 2012.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Acquired by RedHat in 2015 and later by IBM in 2018.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983266" y="3776643"/>
            <a:ext cx="3790213" cy="1033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Simplicity and Efficiency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Simple to use.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Allow management of various IT resources (servers, networks, users, software, and security settings).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983266" y="5073437"/>
            <a:ext cx="3790213" cy="1033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Agentless &amp; SSH-Based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No need to install agent on managed resources.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Requires only SSH connection and minimal Python installation.</a:t>
            </a:r>
          </a:p>
        </p:txBody>
      </p:sp>
      <p:sp>
        <p:nvSpPr>
          <p:cNvPr id="16" name="Oval 15"/>
          <p:cNvSpPr/>
          <p:nvPr/>
        </p:nvSpPr>
        <p:spPr>
          <a:xfrm>
            <a:off x="6267005" y="2524347"/>
            <a:ext cx="680484" cy="68048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224231" y="2478585"/>
            <a:ext cx="3790213" cy="1033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Versatility in HPC Clusters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Can be used to set up Linux or Windows workstations.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Can be used to configure identical user environments on several HPC clusters.</a:t>
            </a:r>
          </a:p>
        </p:txBody>
      </p:sp>
      <p:sp>
        <p:nvSpPr>
          <p:cNvPr id="18" name="Oval 17"/>
          <p:cNvSpPr/>
          <p:nvPr/>
        </p:nvSpPr>
        <p:spPr>
          <a:xfrm>
            <a:off x="6267005" y="5110716"/>
            <a:ext cx="680484" cy="680484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224230" y="3777842"/>
            <a:ext cx="3790213" cy="1033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Idempotence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Ansible's modules are idempotent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Ansible ensure consistent results even with multiple executions.</a:t>
            </a:r>
          </a:p>
        </p:txBody>
      </p:sp>
      <p:sp>
        <p:nvSpPr>
          <p:cNvPr id="20" name="Oval 19"/>
          <p:cNvSpPr/>
          <p:nvPr/>
        </p:nvSpPr>
        <p:spPr>
          <a:xfrm>
            <a:off x="6267005" y="3804976"/>
            <a:ext cx="680484" cy="68048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224229" y="5075153"/>
            <a:ext cx="3790213" cy="1033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Beyond Configuration Management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Now evolved to handle DevOps tasks.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Automate Continuous Integration (CI), Continuous Deployment (CD), and provisioning processes.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4</a:t>
            </a:fld>
            <a:endParaRPr lang="en-US"/>
          </a:p>
        </p:txBody>
      </p:sp>
      <p:sp>
        <p:nvSpPr>
          <p:cNvPr id="3" name="Shape 2525">
            <a:extLst>
              <a:ext uri="{FF2B5EF4-FFF2-40B4-BE49-F238E27FC236}">
                <a16:creationId xmlns:a16="http://schemas.microsoft.com/office/drawing/2014/main" id="{CF76D38B-B49A-8578-F00A-8A49020E3521}"/>
              </a:ext>
            </a:extLst>
          </p:cNvPr>
          <p:cNvSpPr/>
          <p:nvPr/>
        </p:nvSpPr>
        <p:spPr>
          <a:xfrm>
            <a:off x="1229278" y="271517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bg2">
              <a:lumMod val="95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" name="Shape 2679">
            <a:extLst>
              <a:ext uri="{FF2B5EF4-FFF2-40B4-BE49-F238E27FC236}">
                <a16:creationId xmlns:a16="http://schemas.microsoft.com/office/drawing/2014/main" id="{81DB55DE-9E02-A17D-B352-03840625DFDA}"/>
              </a:ext>
            </a:extLst>
          </p:cNvPr>
          <p:cNvSpPr/>
          <p:nvPr/>
        </p:nvSpPr>
        <p:spPr>
          <a:xfrm>
            <a:off x="1229278" y="4018251"/>
            <a:ext cx="279328" cy="253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4" extrusionOk="0">
                <a:moveTo>
                  <a:pt x="17182" y="13452"/>
                </a:moveTo>
                <a:cubicBezTo>
                  <a:pt x="16640" y="13452"/>
                  <a:pt x="16200" y="13935"/>
                  <a:pt x="16200" y="14529"/>
                </a:cubicBezTo>
                <a:cubicBezTo>
                  <a:pt x="16200" y="15123"/>
                  <a:pt x="16640" y="15605"/>
                  <a:pt x="17182" y="15605"/>
                </a:cubicBezTo>
                <a:cubicBezTo>
                  <a:pt x="17724" y="15605"/>
                  <a:pt x="18164" y="15123"/>
                  <a:pt x="18164" y="14529"/>
                </a:cubicBezTo>
                <a:cubicBezTo>
                  <a:pt x="18164" y="13935"/>
                  <a:pt x="17724" y="13452"/>
                  <a:pt x="17182" y="13452"/>
                </a:cubicBezTo>
                <a:moveTo>
                  <a:pt x="15218" y="15605"/>
                </a:moveTo>
                <a:cubicBezTo>
                  <a:pt x="14676" y="15605"/>
                  <a:pt x="14236" y="16087"/>
                  <a:pt x="14236" y="16681"/>
                </a:cubicBezTo>
                <a:cubicBezTo>
                  <a:pt x="14236" y="17276"/>
                  <a:pt x="14676" y="17757"/>
                  <a:pt x="15218" y="17757"/>
                </a:cubicBezTo>
                <a:cubicBezTo>
                  <a:pt x="15760" y="17757"/>
                  <a:pt x="16200" y="17276"/>
                  <a:pt x="16200" y="16681"/>
                </a:cubicBezTo>
                <a:cubicBezTo>
                  <a:pt x="16200" y="16087"/>
                  <a:pt x="15760" y="15605"/>
                  <a:pt x="15218" y="15605"/>
                </a:cubicBezTo>
                <a:moveTo>
                  <a:pt x="16200" y="20448"/>
                </a:moveTo>
                <a:cubicBezTo>
                  <a:pt x="14668" y="20448"/>
                  <a:pt x="13319" y="19593"/>
                  <a:pt x="12527" y="18295"/>
                </a:cubicBezTo>
                <a:lnTo>
                  <a:pt x="9073" y="18295"/>
                </a:lnTo>
                <a:cubicBezTo>
                  <a:pt x="8281" y="19593"/>
                  <a:pt x="6932" y="20448"/>
                  <a:pt x="5400" y="20448"/>
                </a:cubicBezTo>
                <a:cubicBezTo>
                  <a:pt x="2960" y="20448"/>
                  <a:pt x="982" y="18280"/>
                  <a:pt x="982" y="15605"/>
                </a:cubicBezTo>
                <a:cubicBezTo>
                  <a:pt x="982" y="12930"/>
                  <a:pt x="2960" y="10762"/>
                  <a:pt x="5400" y="10762"/>
                </a:cubicBezTo>
                <a:lnTo>
                  <a:pt x="16200" y="10762"/>
                </a:lnTo>
                <a:cubicBezTo>
                  <a:pt x="18640" y="10762"/>
                  <a:pt x="20618" y="12930"/>
                  <a:pt x="20618" y="15605"/>
                </a:cubicBezTo>
                <a:cubicBezTo>
                  <a:pt x="20618" y="18280"/>
                  <a:pt x="18640" y="20448"/>
                  <a:pt x="16200" y="20448"/>
                </a:cubicBezTo>
                <a:moveTo>
                  <a:pt x="16200" y="9686"/>
                </a:moveTo>
                <a:lnTo>
                  <a:pt x="11319" y="9686"/>
                </a:lnTo>
                <a:cubicBezTo>
                  <a:pt x="10837" y="8713"/>
                  <a:pt x="11227" y="8217"/>
                  <a:pt x="11943" y="7448"/>
                </a:cubicBezTo>
                <a:cubicBezTo>
                  <a:pt x="12528" y="6820"/>
                  <a:pt x="13255" y="6038"/>
                  <a:pt x="13255" y="4843"/>
                </a:cubicBezTo>
                <a:cubicBezTo>
                  <a:pt x="13255" y="1854"/>
                  <a:pt x="10169" y="128"/>
                  <a:pt x="10038" y="56"/>
                </a:cubicBezTo>
                <a:cubicBezTo>
                  <a:pt x="9796" y="-76"/>
                  <a:pt x="9501" y="32"/>
                  <a:pt x="9379" y="297"/>
                </a:cubicBezTo>
                <a:cubicBezTo>
                  <a:pt x="9258" y="562"/>
                  <a:pt x="9356" y="886"/>
                  <a:pt x="9598" y="1019"/>
                </a:cubicBezTo>
                <a:cubicBezTo>
                  <a:pt x="9625" y="1034"/>
                  <a:pt x="12273" y="2523"/>
                  <a:pt x="12273" y="4843"/>
                </a:cubicBezTo>
                <a:cubicBezTo>
                  <a:pt x="12273" y="5586"/>
                  <a:pt x="11779" y="6117"/>
                  <a:pt x="11255" y="6679"/>
                </a:cubicBezTo>
                <a:cubicBezTo>
                  <a:pt x="10584" y="7401"/>
                  <a:pt x="9775" y="8296"/>
                  <a:pt x="10277" y="9686"/>
                </a:cubicBezTo>
                <a:lnTo>
                  <a:pt x="5400" y="9686"/>
                </a:lnTo>
                <a:cubicBezTo>
                  <a:pt x="2418" y="9686"/>
                  <a:pt x="0" y="12336"/>
                  <a:pt x="0" y="15605"/>
                </a:cubicBezTo>
                <a:cubicBezTo>
                  <a:pt x="0" y="18874"/>
                  <a:pt x="2418" y="21524"/>
                  <a:pt x="5400" y="21524"/>
                </a:cubicBezTo>
                <a:cubicBezTo>
                  <a:pt x="7077" y="21524"/>
                  <a:pt x="8575" y="20686"/>
                  <a:pt x="9565" y="19372"/>
                </a:cubicBezTo>
                <a:lnTo>
                  <a:pt x="12035" y="19372"/>
                </a:lnTo>
                <a:cubicBezTo>
                  <a:pt x="13025" y="20686"/>
                  <a:pt x="14523" y="21524"/>
                  <a:pt x="16200" y="21524"/>
                </a:cubicBezTo>
                <a:cubicBezTo>
                  <a:pt x="19182" y="21524"/>
                  <a:pt x="21600" y="18874"/>
                  <a:pt x="21600" y="15605"/>
                </a:cubicBezTo>
                <a:cubicBezTo>
                  <a:pt x="21600" y="12336"/>
                  <a:pt x="19182" y="9686"/>
                  <a:pt x="16200" y="9686"/>
                </a:cubicBezTo>
                <a:moveTo>
                  <a:pt x="6873" y="15067"/>
                </a:moveTo>
                <a:lnTo>
                  <a:pt x="5891" y="15067"/>
                </a:lnTo>
                <a:lnTo>
                  <a:pt x="5891" y="13990"/>
                </a:lnTo>
                <a:cubicBezTo>
                  <a:pt x="5891" y="13694"/>
                  <a:pt x="5671" y="13452"/>
                  <a:pt x="5400" y="13452"/>
                </a:cubicBezTo>
                <a:cubicBezTo>
                  <a:pt x="5129" y="13452"/>
                  <a:pt x="4909" y="13694"/>
                  <a:pt x="4909" y="13990"/>
                </a:cubicBezTo>
                <a:lnTo>
                  <a:pt x="4909" y="15067"/>
                </a:lnTo>
                <a:lnTo>
                  <a:pt x="3927" y="15067"/>
                </a:lnTo>
                <a:cubicBezTo>
                  <a:pt x="3656" y="15067"/>
                  <a:pt x="3436" y="15307"/>
                  <a:pt x="3436" y="15605"/>
                </a:cubicBezTo>
                <a:cubicBezTo>
                  <a:pt x="3436" y="15903"/>
                  <a:pt x="3656" y="16143"/>
                  <a:pt x="3927" y="16143"/>
                </a:cubicBezTo>
                <a:lnTo>
                  <a:pt x="4909" y="16143"/>
                </a:lnTo>
                <a:lnTo>
                  <a:pt x="4909" y="17219"/>
                </a:lnTo>
                <a:cubicBezTo>
                  <a:pt x="4909" y="17517"/>
                  <a:pt x="5129" y="17757"/>
                  <a:pt x="5400" y="17757"/>
                </a:cubicBezTo>
                <a:cubicBezTo>
                  <a:pt x="5671" y="17757"/>
                  <a:pt x="5891" y="17517"/>
                  <a:pt x="5891" y="17219"/>
                </a:cubicBezTo>
                <a:lnTo>
                  <a:pt x="5891" y="16143"/>
                </a:lnTo>
                <a:lnTo>
                  <a:pt x="6873" y="16143"/>
                </a:lnTo>
                <a:cubicBezTo>
                  <a:pt x="7144" y="16143"/>
                  <a:pt x="7364" y="15903"/>
                  <a:pt x="7364" y="15605"/>
                </a:cubicBezTo>
                <a:cubicBezTo>
                  <a:pt x="7364" y="15307"/>
                  <a:pt x="7144" y="15067"/>
                  <a:pt x="6873" y="15067"/>
                </a:cubicBezTo>
                <a:moveTo>
                  <a:pt x="12273" y="12376"/>
                </a:moveTo>
                <a:cubicBezTo>
                  <a:pt x="12002" y="12376"/>
                  <a:pt x="11782" y="12617"/>
                  <a:pt x="11782" y="12914"/>
                </a:cubicBezTo>
                <a:cubicBezTo>
                  <a:pt x="11782" y="13212"/>
                  <a:pt x="12002" y="13452"/>
                  <a:pt x="12273" y="13452"/>
                </a:cubicBezTo>
                <a:cubicBezTo>
                  <a:pt x="12544" y="13452"/>
                  <a:pt x="12764" y="13212"/>
                  <a:pt x="12764" y="12914"/>
                </a:cubicBezTo>
                <a:cubicBezTo>
                  <a:pt x="12764" y="12617"/>
                  <a:pt x="12544" y="12376"/>
                  <a:pt x="12273" y="12376"/>
                </a:cubicBezTo>
                <a:moveTo>
                  <a:pt x="9327" y="12376"/>
                </a:moveTo>
                <a:cubicBezTo>
                  <a:pt x="9056" y="12376"/>
                  <a:pt x="8836" y="12617"/>
                  <a:pt x="8836" y="12914"/>
                </a:cubicBezTo>
                <a:cubicBezTo>
                  <a:pt x="8836" y="13212"/>
                  <a:pt x="9056" y="13452"/>
                  <a:pt x="9327" y="13452"/>
                </a:cubicBezTo>
                <a:cubicBezTo>
                  <a:pt x="9598" y="13452"/>
                  <a:pt x="9818" y="13212"/>
                  <a:pt x="9818" y="12914"/>
                </a:cubicBezTo>
                <a:cubicBezTo>
                  <a:pt x="9818" y="12617"/>
                  <a:pt x="9598" y="12376"/>
                  <a:pt x="9327" y="12376"/>
                </a:cubicBezTo>
              </a:path>
            </a:pathLst>
          </a:custGeom>
          <a:solidFill>
            <a:schemeClr val="bg2">
              <a:lumMod val="95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" name="Shape 2932">
            <a:extLst>
              <a:ext uri="{FF2B5EF4-FFF2-40B4-BE49-F238E27FC236}">
                <a16:creationId xmlns:a16="http://schemas.microsoft.com/office/drawing/2014/main" id="{D6388975-BC14-F150-DE0E-6A75A274BFAD}"/>
              </a:ext>
            </a:extLst>
          </p:cNvPr>
          <p:cNvSpPr/>
          <p:nvPr/>
        </p:nvSpPr>
        <p:spPr>
          <a:xfrm>
            <a:off x="1220780" y="5337385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2000"/>
                </a:moveTo>
                <a:cubicBezTo>
                  <a:pt x="1421" y="12000"/>
                  <a:pt x="982" y="11462"/>
                  <a:pt x="982" y="10800"/>
                </a:cubicBezTo>
                <a:cubicBezTo>
                  <a:pt x="982" y="10138"/>
                  <a:pt x="1421" y="9600"/>
                  <a:pt x="1964" y="9600"/>
                </a:cubicBezTo>
                <a:cubicBezTo>
                  <a:pt x="2505" y="9600"/>
                  <a:pt x="2945" y="10138"/>
                  <a:pt x="2945" y="10800"/>
                </a:cubicBezTo>
                <a:cubicBezTo>
                  <a:pt x="2945" y="11462"/>
                  <a:pt x="2505" y="12000"/>
                  <a:pt x="1964" y="12000"/>
                </a:cubicBezTo>
                <a:moveTo>
                  <a:pt x="21456" y="10376"/>
                </a:moveTo>
                <a:lnTo>
                  <a:pt x="18511" y="6776"/>
                </a:lnTo>
                <a:cubicBezTo>
                  <a:pt x="18422" y="6667"/>
                  <a:pt x="18299" y="6600"/>
                  <a:pt x="18164" y="6600"/>
                </a:cubicBezTo>
                <a:cubicBezTo>
                  <a:pt x="17892" y="6600"/>
                  <a:pt x="17673" y="6869"/>
                  <a:pt x="17673" y="7200"/>
                </a:cubicBezTo>
                <a:cubicBezTo>
                  <a:pt x="17673" y="7366"/>
                  <a:pt x="17728" y="7516"/>
                  <a:pt x="17817" y="7624"/>
                </a:cubicBezTo>
                <a:lnTo>
                  <a:pt x="19924" y="10200"/>
                </a:lnTo>
                <a:lnTo>
                  <a:pt x="8058" y="10200"/>
                </a:lnTo>
                <a:lnTo>
                  <a:pt x="14727" y="2048"/>
                </a:lnTo>
                <a:lnTo>
                  <a:pt x="14727" y="5400"/>
                </a:lnTo>
                <a:cubicBezTo>
                  <a:pt x="14727" y="5732"/>
                  <a:pt x="14947" y="6000"/>
                  <a:pt x="15218" y="6000"/>
                </a:cubicBezTo>
                <a:cubicBezTo>
                  <a:pt x="15489" y="6000"/>
                  <a:pt x="15709" y="5732"/>
                  <a:pt x="15709" y="5400"/>
                </a:cubicBezTo>
                <a:lnTo>
                  <a:pt x="15709" y="600"/>
                </a:lnTo>
                <a:cubicBezTo>
                  <a:pt x="15709" y="269"/>
                  <a:pt x="15489" y="0"/>
                  <a:pt x="15218" y="0"/>
                </a:cubicBezTo>
                <a:lnTo>
                  <a:pt x="11291" y="0"/>
                </a:lnTo>
                <a:cubicBezTo>
                  <a:pt x="11020" y="0"/>
                  <a:pt x="10800" y="269"/>
                  <a:pt x="10800" y="600"/>
                </a:cubicBezTo>
                <a:cubicBezTo>
                  <a:pt x="10800" y="932"/>
                  <a:pt x="11020" y="1200"/>
                  <a:pt x="11291" y="1200"/>
                </a:cubicBezTo>
                <a:lnTo>
                  <a:pt x="14033" y="1200"/>
                </a:lnTo>
                <a:lnTo>
                  <a:pt x="6669" y="10200"/>
                </a:lnTo>
                <a:lnTo>
                  <a:pt x="3858" y="10200"/>
                </a:lnTo>
                <a:cubicBezTo>
                  <a:pt x="3639" y="9167"/>
                  <a:pt x="2877" y="8400"/>
                  <a:pt x="1964" y="8400"/>
                </a:cubicBezTo>
                <a:cubicBezTo>
                  <a:pt x="879" y="8400"/>
                  <a:pt x="0" y="9475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cubicBezTo>
                  <a:pt x="2877" y="13200"/>
                  <a:pt x="3639" y="12434"/>
                  <a:pt x="3858" y="11400"/>
                </a:cubicBezTo>
                <a:lnTo>
                  <a:pt x="6669" y="11400"/>
                </a:lnTo>
                <a:lnTo>
                  <a:pt x="14033" y="20400"/>
                </a:lnTo>
                <a:lnTo>
                  <a:pt x="11291" y="20400"/>
                </a:lnTo>
                <a:cubicBezTo>
                  <a:pt x="11020" y="20400"/>
                  <a:pt x="10800" y="20669"/>
                  <a:pt x="10800" y="21000"/>
                </a:cubicBezTo>
                <a:cubicBezTo>
                  <a:pt x="10800" y="21332"/>
                  <a:pt x="11020" y="21600"/>
                  <a:pt x="11291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6200"/>
                </a:lnTo>
                <a:cubicBezTo>
                  <a:pt x="15709" y="15869"/>
                  <a:pt x="15489" y="15600"/>
                  <a:pt x="15218" y="15600"/>
                </a:cubicBezTo>
                <a:cubicBezTo>
                  <a:pt x="14947" y="15600"/>
                  <a:pt x="14727" y="15869"/>
                  <a:pt x="14727" y="16200"/>
                </a:cubicBezTo>
                <a:lnTo>
                  <a:pt x="14727" y="19552"/>
                </a:lnTo>
                <a:lnTo>
                  <a:pt x="8058" y="11400"/>
                </a:lnTo>
                <a:lnTo>
                  <a:pt x="19924" y="11400"/>
                </a:lnTo>
                <a:lnTo>
                  <a:pt x="17817" y="13976"/>
                </a:lnTo>
                <a:cubicBezTo>
                  <a:pt x="17728" y="14085"/>
                  <a:pt x="17673" y="14235"/>
                  <a:pt x="17673" y="14400"/>
                </a:cubicBezTo>
                <a:cubicBezTo>
                  <a:pt x="17673" y="14732"/>
                  <a:pt x="17892" y="15000"/>
                  <a:pt x="18164" y="15000"/>
                </a:cubicBezTo>
                <a:cubicBezTo>
                  <a:pt x="18299" y="15000"/>
                  <a:pt x="18422" y="14933"/>
                  <a:pt x="18511" y="14824"/>
                </a:cubicBezTo>
                <a:lnTo>
                  <a:pt x="21456" y="11224"/>
                </a:lnTo>
                <a:cubicBezTo>
                  <a:pt x="21545" y="11116"/>
                  <a:pt x="21600" y="10966"/>
                  <a:pt x="21600" y="10800"/>
                </a:cubicBezTo>
                <a:cubicBezTo>
                  <a:pt x="21600" y="10635"/>
                  <a:pt x="21545" y="10485"/>
                  <a:pt x="21456" y="10376"/>
                </a:cubicBezTo>
              </a:path>
            </a:pathLst>
          </a:custGeom>
          <a:solidFill>
            <a:srgbClr val="F3F3F0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1" name="Shape 2680">
            <a:extLst>
              <a:ext uri="{FF2B5EF4-FFF2-40B4-BE49-F238E27FC236}">
                <a16:creationId xmlns:a16="http://schemas.microsoft.com/office/drawing/2014/main" id="{FDE25716-FEAF-3BF2-B425-A9EF8F2A58F8}"/>
              </a:ext>
            </a:extLst>
          </p:cNvPr>
          <p:cNvSpPr/>
          <p:nvPr/>
        </p:nvSpPr>
        <p:spPr>
          <a:xfrm>
            <a:off x="6467583" y="272492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15709"/>
                </a:moveTo>
                <a:lnTo>
                  <a:pt x="10309" y="15709"/>
                </a:lnTo>
                <a:cubicBezTo>
                  <a:pt x="10038" y="15709"/>
                  <a:pt x="9818" y="15929"/>
                  <a:pt x="9818" y="16200"/>
                </a:cubicBezTo>
                <a:cubicBezTo>
                  <a:pt x="9818" y="16472"/>
                  <a:pt x="10038" y="16691"/>
                  <a:pt x="10309" y="16691"/>
                </a:cubicBezTo>
                <a:lnTo>
                  <a:pt x="13255" y="16691"/>
                </a:lnTo>
                <a:cubicBezTo>
                  <a:pt x="13525" y="16691"/>
                  <a:pt x="13745" y="16472"/>
                  <a:pt x="13745" y="16200"/>
                </a:cubicBezTo>
                <a:cubicBezTo>
                  <a:pt x="13745" y="15929"/>
                  <a:pt x="13525" y="15709"/>
                  <a:pt x="13255" y="15709"/>
                </a:cubicBezTo>
                <a:moveTo>
                  <a:pt x="9818" y="12273"/>
                </a:moveTo>
                <a:cubicBezTo>
                  <a:pt x="9818" y="12112"/>
                  <a:pt x="9736" y="11976"/>
                  <a:pt x="9617" y="11887"/>
                </a:cubicBezTo>
                <a:lnTo>
                  <a:pt x="9622" y="11880"/>
                </a:lnTo>
                <a:lnTo>
                  <a:pt x="5695" y="8935"/>
                </a:lnTo>
                <a:lnTo>
                  <a:pt x="5690" y="8941"/>
                </a:lnTo>
                <a:cubicBezTo>
                  <a:pt x="5608" y="8880"/>
                  <a:pt x="5511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88"/>
                  <a:pt x="4991" y="9624"/>
                  <a:pt x="5110" y="9713"/>
                </a:cubicBezTo>
                <a:lnTo>
                  <a:pt x="5105" y="9720"/>
                </a:lnTo>
                <a:lnTo>
                  <a:pt x="8509" y="12273"/>
                </a:lnTo>
                <a:lnTo>
                  <a:pt x="5105" y="14826"/>
                </a:lnTo>
                <a:lnTo>
                  <a:pt x="5110" y="14832"/>
                </a:lnTo>
                <a:cubicBezTo>
                  <a:pt x="4991" y="14922"/>
                  <a:pt x="4909" y="15058"/>
                  <a:pt x="4909" y="15218"/>
                </a:cubicBezTo>
                <a:cubicBezTo>
                  <a:pt x="4909" y="15490"/>
                  <a:pt x="5129" y="15709"/>
                  <a:pt x="5400" y="15709"/>
                </a:cubicBezTo>
                <a:cubicBezTo>
                  <a:pt x="5511" y="15709"/>
                  <a:pt x="5607" y="15666"/>
                  <a:pt x="5690" y="15604"/>
                </a:cubicBezTo>
                <a:lnTo>
                  <a:pt x="5695" y="15611"/>
                </a:lnTo>
                <a:lnTo>
                  <a:pt x="9622" y="12666"/>
                </a:lnTo>
                <a:lnTo>
                  <a:pt x="9617" y="12659"/>
                </a:lnTo>
                <a:cubicBezTo>
                  <a:pt x="9736" y="12569"/>
                  <a:pt x="9818" y="12433"/>
                  <a:pt x="9818" y="12273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F3F3F0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2" name="Shape 2785">
            <a:extLst>
              <a:ext uri="{FF2B5EF4-FFF2-40B4-BE49-F238E27FC236}">
                <a16:creationId xmlns:a16="http://schemas.microsoft.com/office/drawing/2014/main" id="{0226D504-52E9-E453-746D-940085D65874}"/>
              </a:ext>
            </a:extLst>
          </p:cNvPr>
          <p:cNvSpPr/>
          <p:nvPr/>
        </p:nvSpPr>
        <p:spPr>
          <a:xfrm>
            <a:off x="6467583" y="5337385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400"/>
                </a:moveTo>
                <a:cubicBezTo>
                  <a:pt x="14522" y="20400"/>
                  <a:pt x="12764" y="18251"/>
                  <a:pt x="12764" y="15600"/>
                </a:cubicBezTo>
                <a:cubicBezTo>
                  <a:pt x="12764" y="12949"/>
                  <a:pt x="14522" y="10800"/>
                  <a:pt x="16691" y="10800"/>
                </a:cubicBezTo>
                <a:cubicBezTo>
                  <a:pt x="18860" y="10800"/>
                  <a:pt x="20618" y="12949"/>
                  <a:pt x="20618" y="15600"/>
                </a:cubicBezTo>
                <a:cubicBezTo>
                  <a:pt x="20618" y="18251"/>
                  <a:pt x="18860" y="20400"/>
                  <a:pt x="16691" y="20400"/>
                </a:cubicBezTo>
                <a:moveTo>
                  <a:pt x="12762" y="3393"/>
                </a:moveTo>
                <a:lnTo>
                  <a:pt x="12781" y="3388"/>
                </a:lnTo>
                <a:cubicBezTo>
                  <a:pt x="12870" y="2164"/>
                  <a:pt x="13702" y="1200"/>
                  <a:pt x="14727" y="1200"/>
                </a:cubicBezTo>
                <a:cubicBezTo>
                  <a:pt x="15521" y="1200"/>
                  <a:pt x="16202" y="1779"/>
                  <a:pt x="16511" y="2609"/>
                </a:cubicBezTo>
                <a:lnTo>
                  <a:pt x="16509" y="2609"/>
                </a:lnTo>
                <a:lnTo>
                  <a:pt x="19162" y="10421"/>
                </a:lnTo>
                <a:cubicBezTo>
                  <a:pt x="18436" y="9902"/>
                  <a:pt x="17593" y="9600"/>
                  <a:pt x="16691" y="9600"/>
                </a:cubicBezTo>
                <a:cubicBezTo>
                  <a:pt x="15082" y="9600"/>
                  <a:pt x="13658" y="10550"/>
                  <a:pt x="12763" y="12012"/>
                </a:cubicBezTo>
                <a:cubicBezTo>
                  <a:pt x="12763" y="12012"/>
                  <a:pt x="12762" y="3393"/>
                  <a:pt x="12762" y="3393"/>
                </a:cubicBezTo>
                <a:close/>
                <a:moveTo>
                  <a:pt x="11782" y="13200"/>
                </a:moveTo>
                <a:lnTo>
                  <a:pt x="9818" y="13200"/>
                </a:lnTo>
                <a:lnTo>
                  <a:pt x="9818" y="4800"/>
                </a:lnTo>
                <a:lnTo>
                  <a:pt x="11782" y="4800"/>
                </a:lnTo>
                <a:cubicBezTo>
                  <a:pt x="11782" y="4800"/>
                  <a:pt x="11782" y="13200"/>
                  <a:pt x="11782" y="13200"/>
                </a:cubicBezTo>
                <a:close/>
                <a:moveTo>
                  <a:pt x="11782" y="15600"/>
                </a:moveTo>
                <a:lnTo>
                  <a:pt x="9818" y="156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15600"/>
                  <a:pt x="11782" y="15600"/>
                </a:cubicBezTo>
                <a:close/>
                <a:moveTo>
                  <a:pt x="8837" y="12012"/>
                </a:moveTo>
                <a:cubicBezTo>
                  <a:pt x="7942" y="10550"/>
                  <a:pt x="6518" y="9600"/>
                  <a:pt x="4909" y="9600"/>
                </a:cubicBezTo>
                <a:cubicBezTo>
                  <a:pt x="4007" y="9600"/>
                  <a:pt x="3164" y="9902"/>
                  <a:pt x="2438" y="10421"/>
                </a:cubicBezTo>
                <a:lnTo>
                  <a:pt x="5091" y="2609"/>
                </a:lnTo>
                <a:lnTo>
                  <a:pt x="5089" y="2609"/>
                </a:lnTo>
                <a:cubicBezTo>
                  <a:pt x="5398" y="1779"/>
                  <a:pt x="6079" y="1200"/>
                  <a:pt x="6873" y="1200"/>
                </a:cubicBezTo>
                <a:cubicBezTo>
                  <a:pt x="7898" y="1200"/>
                  <a:pt x="8730" y="2164"/>
                  <a:pt x="8819" y="3388"/>
                </a:cubicBezTo>
                <a:lnTo>
                  <a:pt x="8838" y="3393"/>
                </a:lnTo>
                <a:cubicBezTo>
                  <a:pt x="8838" y="3393"/>
                  <a:pt x="8837" y="12012"/>
                  <a:pt x="8837" y="12012"/>
                </a:cubicBezTo>
                <a:close/>
                <a:moveTo>
                  <a:pt x="4909" y="20400"/>
                </a:moveTo>
                <a:cubicBezTo>
                  <a:pt x="2740" y="20400"/>
                  <a:pt x="982" y="18251"/>
                  <a:pt x="982" y="15600"/>
                </a:cubicBezTo>
                <a:cubicBezTo>
                  <a:pt x="982" y="12949"/>
                  <a:pt x="2740" y="10800"/>
                  <a:pt x="4909" y="10800"/>
                </a:cubicBezTo>
                <a:cubicBezTo>
                  <a:pt x="7078" y="10800"/>
                  <a:pt x="8836" y="12949"/>
                  <a:pt x="8836" y="15600"/>
                </a:cubicBezTo>
                <a:cubicBezTo>
                  <a:pt x="8836" y="18251"/>
                  <a:pt x="7078" y="20400"/>
                  <a:pt x="4909" y="20400"/>
                </a:cubicBezTo>
                <a:moveTo>
                  <a:pt x="21102" y="12980"/>
                </a:moveTo>
                <a:lnTo>
                  <a:pt x="17504" y="2400"/>
                </a:lnTo>
                <a:lnTo>
                  <a:pt x="17493" y="2402"/>
                </a:lnTo>
                <a:cubicBezTo>
                  <a:pt x="17088" y="1006"/>
                  <a:pt x="16009" y="0"/>
                  <a:pt x="14727" y="0"/>
                </a:cubicBezTo>
                <a:cubicBezTo>
                  <a:pt x="13101" y="0"/>
                  <a:pt x="11782" y="1612"/>
                  <a:pt x="11782" y="3600"/>
                </a:cubicBezTo>
                <a:lnTo>
                  <a:pt x="9818" y="3600"/>
                </a:lnTo>
                <a:cubicBezTo>
                  <a:pt x="9818" y="1612"/>
                  <a:pt x="8499" y="0"/>
                  <a:pt x="6873" y="0"/>
                </a:cubicBezTo>
                <a:cubicBezTo>
                  <a:pt x="5592" y="0"/>
                  <a:pt x="4512" y="1006"/>
                  <a:pt x="4107" y="2402"/>
                </a:cubicBezTo>
                <a:lnTo>
                  <a:pt x="4096" y="2400"/>
                </a:lnTo>
                <a:lnTo>
                  <a:pt x="498" y="12980"/>
                </a:lnTo>
                <a:cubicBezTo>
                  <a:pt x="182" y="13772"/>
                  <a:pt x="0" y="14659"/>
                  <a:pt x="0" y="15600"/>
                </a:cubicBezTo>
                <a:cubicBezTo>
                  <a:pt x="0" y="18914"/>
                  <a:pt x="2198" y="21600"/>
                  <a:pt x="4909" y="21600"/>
                </a:cubicBezTo>
                <a:cubicBezTo>
                  <a:pt x="7284" y="21600"/>
                  <a:pt x="9265" y="19539"/>
                  <a:pt x="9719" y="16800"/>
                </a:cubicBezTo>
                <a:lnTo>
                  <a:pt x="11881" y="16800"/>
                </a:lnTo>
                <a:cubicBezTo>
                  <a:pt x="12335" y="19539"/>
                  <a:pt x="14316" y="21600"/>
                  <a:pt x="16691" y="21600"/>
                </a:cubicBezTo>
                <a:cubicBezTo>
                  <a:pt x="19402" y="21600"/>
                  <a:pt x="21600" y="18914"/>
                  <a:pt x="21600" y="15600"/>
                </a:cubicBezTo>
                <a:cubicBezTo>
                  <a:pt x="21600" y="14659"/>
                  <a:pt x="21418" y="13772"/>
                  <a:pt x="21102" y="12980"/>
                </a:cubicBezTo>
                <a:moveTo>
                  <a:pt x="16691" y="12000"/>
                </a:moveTo>
                <a:cubicBezTo>
                  <a:pt x="15064" y="12000"/>
                  <a:pt x="13745" y="13612"/>
                  <a:pt x="13745" y="15600"/>
                </a:cubicBezTo>
                <a:cubicBezTo>
                  <a:pt x="13745" y="15932"/>
                  <a:pt x="13965" y="16200"/>
                  <a:pt x="14236" y="16200"/>
                </a:cubicBezTo>
                <a:cubicBezTo>
                  <a:pt x="14508" y="16200"/>
                  <a:pt x="14727" y="15932"/>
                  <a:pt x="14727" y="15600"/>
                </a:cubicBezTo>
                <a:cubicBezTo>
                  <a:pt x="14727" y="14275"/>
                  <a:pt x="15606" y="13200"/>
                  <a:pt x="16691" y="13200"/>
                </a:cubicBezTo>
                <a:cubicBezTo>
                  <a:pt x="16962" y="13200"/>
                  <a:pt x="17182" y="12932"/>
                  <a:pt x="17182" y="12600"/>
                </a:cubicBezTo>
                <a:cubicBezTo>
                  <a:pt x="17182" y="12268"/>
                  <a:pt x="16962" y="12000"/>
                  <a:pt x="16691" y="12000"/>
                </a:cubicBezTo>
                <a:moveTo>
                  <a:pt x="4909" y="12000"/>
                </a:moveTo>
                <a:cubicBezTo>
                  <a:pt x="3282" y="12000"/>
                  <a:pt x="1964" y="13612"/>
                  <a:pt x="1964" y="15600"/>
                </a:cubicBezTo>
                <a:cubicBezTo>
                  <a:pt x="1964" y="15932"/>
                  <a:pt x="2183" y="16200"/>
                  <a:pt x="2455" y="16200"/>
                </a:cubicBezTo>
                <a:cubicBezTo>
                  <a:pt x="2726" y="16200"/>
                  <a:pt x="2945" y="15932"/>
                  <a:pt x="2945" y="15600"/>
                </a:cubicBezTo>
                <a:cubicBezTo>
                  <a:pt x="2945" y="14275"/>
                  <a:pt x="3825" y="13200"/>
                  <a:pt x="4909" y="13200"/>
                </a:cubicBezTo>
                <a:cubicBezTo>
                  <a:pt x="5180" y="13200"/>
                  <a:pt x="5400" y="12932"/>
                  <a:pt x="5400" y="12600"/>
                </a:cubicBezTo>
                <a:cubicBezTo>
                  <a:pt x="5400" y="12268"/>
                  <a:pt x="5180" y="12000"/>
                  <a:pt x="4909" y="12000"/>
                </a:cubicBezTo>
              </a:path>
            </a:pathLst>
          </a:custGeom>
          <a:solidFill>
            <a:srgbClr val="F3F3F0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3" name="Shape 2843">
            <a:extLst>
              <a:ext uri="{FF2B5EF4-FFF2-40B4-BE49-F238E27FC236}">
                <a16:creationId xmlns:a16="http://schemas.microsoft.com/office/drawing/2014/main" id="{5F894E75-1CB8-0A0C-1EB3-C396AA2D3A6D}"/>
              </a:ext>
            </a:extLst>
          </p:cNvPr>
          <p:cNvSpPr/>
          <p:nvPr/>
        </p:nvSpPr>
        <p:spPr>
          <a:xfrm>
            <a:off x="6467583" y="401825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rgbClr val="F3F3F0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015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A5AC496-0240-16EF-12FB-9ACE1F30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Ansible installation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D7BE56B-1986-8CA7-2D34-06E653EBB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Debian based distro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$ 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sudo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apt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update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$ 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sudo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apt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-y upgrade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$ 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sudo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apt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install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-y 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build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-essential 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libssl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-dev 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libffi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-dev python3-dev python3-pip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$ pip3 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install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ansible --user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RedHat based distro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$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sudo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yum install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epel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-release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$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sudo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yum install python3-pip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$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sudo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pip3 install -U pip –upgrade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$ pip3 install ansible --user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fr-BE" sz="2000" dirty="0">
              <a:solidFill>
                <a:schemeClr val="accent6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D2864F-462E-8732-84E4-A0C69BEA47B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Only available on Linux or MacOS.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Can be installed in user space.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Can be installed using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Virtualenv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fr-BE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A60322-F726-4D3F-3BE7-3DC370CBF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5E55C9-1BD9-2D87-5830-98969299830A}"/>
              </a:ext>
            </a:extLst>
          </p:cNvPr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5B6EECC-C07F-1D9F-43B1-1D7ABC7192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pip3 install ansible --user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CE17B0-5E42-77B9-CFB4-332BB6F0E59B}"/>
              </a:ext>
            </a:extLst>
          </p:cNvPr>
          <p:cNvSpPr txBox="1"/>
          <p:nvPr/>
        </p:nvSpPr>
        <p:spPr>
          <a:xfrm>
            <a:off x="5615563" y="1494228"/>
            <a:ext cx="5307449" cy="1938992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BE" sz="2000" dirty="0">
                <a:solidFill>
                  <a:srgbClr val="92D050"/>
                </a:solidFill>
                <a:latin typeface="Inconsolata" pitchFamily="1" charset="0"/>
                <a:ea typeface="Inconsolata" pitchFamily="1" charset="0"/>
              </a:rPr>
              <a:t>$</a:t>
            </a:r>
            <a:r>
              <a:rPr lang="fr-BE" sz="2000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 </a:t>
            </a:r>
            <a:r>
              <a:rPr lang="fr-BE" sz="2000" dirty="0" err="1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sudo</a:t>
            </a:r>
            <a:r>
              <a:rPr lang="fr-BE" sz="2000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 </a:t>
            </a:r>
            <a:r>
              <a:rPr lang="fr-BE" sz="2000" dirty="0" err="1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apt</a:t>
            </a:r>
            <a:r>
              <a:rPr lang="fr-BE" sz="2000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 update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BE" sz="2000" dirty="0">
                <a:solidFill>
                  <a:srgbClr val="92D050"/>
                </a:solidFill>
                <a:latin typeface="Inconsolata" pitchFamily="1" charset="0"/>
                <a:ea typeface="Inconsolata" pitchFamily="1" charset="0"/>
              </a:rPr>
              <a:t>$</a:t>
            </a:r>
            <a:r>
              <a:rPr lang="fr-BE" sz="2000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 </a:t>
            </a:r>
            <a:r>
              <a:rPr lang="fr-BE" sz="2000" dirty="0" err="1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sudo</a:t>
            </a:r>
            <a:r>
              <a:rPr lang="fr-BE" sz="2000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 </a:t>
            </a:r>
            <a:r>
              <a:rPr lang="fr-BE" sz="2000" dirty="0" err="1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apt</a:t>
            </a:r>
            <a:r>
              <a:rPr lang="fr-BE" sz="2000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 -y upgrade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BE" sz="2000" dirty="0">
                <a:solidFill>
                  <a:srgbClr val="92D050"/>
                </a:solidFill>
                <a:latin typeface="Inconsolata" pitchFamily="1" charset="0"/>
                <a:ea typeface="Inconsolata" pitchFamily="1" charset="0"/>
              </a:rPr>
              <a:t>$</a:t>
            </a:r>
            <a:r>
              <a:rPr lang="fr-BE" sz="2000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 </a:t>
            </a:r>
            <a:r>
              <a:rPr lang="fr-BE" sz="2000" dirty="0" err="1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sudo</a:t>
            </a:r>
            <a:r>
              <a:rPr lang="fr-BE" sz="2000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 </a:t>
            </a:r>
            <a:r>
              <a:rPr lang="fr-BE" sz="2000" dirty="0" err="1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apt</a:t>
            </a:r>
            <a:r>
              <a:rPr lang="fr-BE" sz="2000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 </a:t>
            </a:r>
            <a:r>
              <a:rPr lang="fr-BE" sz="2000" dirty="0" err="1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install</a:t>
            </a:r>
            <a:r>
              <a:rPr lang="fr-BE" sz="2000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 -y </a:t>
            </a:r>
            <a:r>
              <a:rPr lang="fr-BE" sz="2000" dirty="0" err="1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build</a:t>
            </a:r>
            <a:r>
              <a:rPr lang="fr-BE" sz="2000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-essential </a:t>
            </a:r>
            <a:r>
              <a:rPr lang="fr-BE" sz="2000" dirty="0" err="1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libssl</a:t>
            </a:r>
            <a:r>
              <a:rPr lang="fr-BE" sz="2000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-dev </a:t>
            </a:r>
            <a:r>
              <a:rPr lang="fr-BE" sz="2000" dirty="0" err="1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libffi</a:t>
            </a:r>
            <a:r>
              <a:rPr lang="fr-BE" sz="2000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-dev python3-dev python3-pip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BE" sz="2000" dirty="0">
                <a:solidFill>
                  <a:srgbClr val="92D050"/>
                </a:solidFill>
                <a:latin typeface="Inconsolata" pitchFamily="1" charset="0"/>
                <a:ea typeface="Inconsolata" pitchFamily="1" charset="0"/>
              </a:rPr>
              <a:t>$</a:t>
            </a:r>
            <a:r>
              <a:rPr lang="fr-BE" sz="2000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 pip3 </a:t>
            </a:r>
            <a:r>
              <a:rPr lang="fr-BE" sz="2000" dirty="0" err="1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install</a:t>
            </a:r>
            <a:r>
              <a:rPr lang="fr-BE" sz="2000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 ansible --user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C5A279-EF39-5D5E-F4B2-A2E4830C7C27}"/>
              </a:ext>
            </a:extLst>
          </p:cNvPr>
          <p:cNvSpPr txBox="1"/>
          <p:nvPr/>
        </p:nvSpPr>
        <p:spPr>
          <a:xfrm>
            <a:off x="5615563" y="4137539"/>
            <a:ext cx="5307449" cy="1323439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rgbClr val="92D05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$</a:t>
            </a:r>
            <a:r>
              <a:rPr lang="en-US" sz="2000" dirty="0">
                <a:solidFill>
                  <a:schemeClr val="bg1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sudo</a:t>
            </a:r>
            <a:r>
              <a:rPr lang="en-US" sz="2000" dirty="0">
                <a:solidFill>
                  <a:schemeClr val="bg1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yum install </a:t>
            </a:r>
            <a:r>
              <a:rPr lang="en-US" sz="2000" dirty="0" err="1">
                <a:solidFill>
                  <a:schemeClr val="bg1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epel</a:t>
            </a:r>
            <a:r>
              <a:rPr lang="en-US" sz="2000" dirty="0">
                <a:solidFill>
                  <a:schemeClr val="bg1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-release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rgbClr val="92D05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$</a:t>
            </a:r>
            <a:r>
              <a:rPr lang="en-US" sz="2000" dirty="0">
                <a:solidFill>
                  <a:schemeClr val="bg1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sudo</a:t>
            </a:r>
            <a:r>
              <a:rPr lang="en-US" sz="2000" dirty="0">
                <a:solidFill>
                  <a:schemeClr val="bg1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yum install python3-pip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rgbClr val="92D05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$</a:t>
            </a:r>
            <a:r>
              <a:rPr lang="en-US" sz="2000" dirty="0">
                <a:solidFill>
                  <a:schemeClr val="bg1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sudo</a:t>
            </a:r>
            <a:r>
              <a:rPr lang="en-US" sz="2000" dirty="0">
                <a:solidFill>
                  <a:schemeClr val="bg1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pip3 install -U pip –upgrade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rgbClr val="92D05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$</a:t>
            </a:r>
            <a:r>
              <a:rPr lang="en-US" sz="2000" dirty="0">
                <a:solidFill>
                  <a:schemeClr val="bg1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pip3 install ansible --user</a:t>
            </a:r>
          </a:p>
        </p:txBody>
      </p:sp>
    </p:spTree>
    <p:extLst>
      <p:ext uri="{BB962C8B-B14F-4D97-AF65-F5344CB8AC3E}">
        <p14:creationId xmlns:p14="http://schemas.microsoft.com/office/powerpoint/2010/main" val="2229862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53D61-0BA8-F469-C1D6-82FA0AD2B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Custom installation</a:t>
            </a:r>
            <a:endParaRPr lang="fr-BE" b="1" dirty="0">
              <a:solidFill>
                <a:schemeClr val="accent6">
                  <a:lumMod val="50000"/>
                </a:schemeClr>
              </a:solidFill>
              <a:latin typeface="+mn-lt"/>
              <a:ea typeface="Roboto" panose="02000000000000000000" pitchFamily="2" charset="0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7C1C3D-38A1-B3ED-1544-DD0E214BEF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1079" y="2057399"/>
            <a:ext cx="3932237" cy="3811588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If you need a specific version or if you need to install multiple Ansible versions.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In a Python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virtualenv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Using pip.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Steps to install:</a:t>
            </a:r>
          </a:p>
          <a:p>
            <a:pPr marL="800100" lvl="1" indent="-342900">
              <a:buAutoNum type="arabicPeriod"/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Create Python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virtualenv</a:t>
            </a:r>
            <a:endParaRPr lang="en-US" sz="1800" dirty="0">
              <a:solidFill>
                <a:schemeClr val="accent6">
                  <a:lumMod val="50000"/>
                </a:schemeClr>
              </a:solidFill>
            </a:endParaRPr>
          </a:p>
          <a:p>
            <a:pPr marL="800100" lvl="1" indent="-342900">
              <a:buAutoNum type="arabicPeriod"/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Install Ansible using pip</a:t>
            </a:r>
          </a:p>
          <a:p>
            <a:pPr marL="800100" lvl="1" indent="-342900">
              <a:buAutoNum type="arabicPeriod"/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Check version</a:t>
            </a:r>
          </a:p>
          <a:p>
            <a:pPr marL="800100" lvl="1" indent="-342900">
              <a:buAutoNum type="arabicPeriod"/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Exit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virtualenv</a:t>
            </a:r>
            <a:endParaRPr lang="en-US" sz="18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Activate the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virtualenv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to use Ansible.</a:t>
            </a:r>
          </a:p>
          <a:p>
            <a:endParaRPr lang="fr-BE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BF3818-31B9-5AB3-A86E-B11B6E1BF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B02439-19E4-D7B6-1B47-2BDB23D17767}"/>
              </a:ext>
            </a:extLst>
          </p:cNvPr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  <p:pic>
        <p:nvPicPr>
          <p:cNvPr id="12" name="20231023-0925-15.9588505">
            <a:hlinkClick r:id="" action="ppaction://media"/>
            <a:extLst>
              <a:ext uri="{FF2B5EF4-FFF2-40B4-BE49-F238E27FC236}">
                <a16:creationId xmlns:a16="http://schemas.microsoft.com/office/drawing/2014/main" id="{94EC0926-6174-81D6-5C31-3C4B9393186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83188" y="1317625"/>
            <a:ext cx="6172200" cy="4213225"/>
          </a:xfrm>
        </p:spPr>
      </p:pic>
    </p:spTree>
    <p:extLst>
      <p:ext uri="{BB962C8B-B14F-4D97-AF65-F5344CB8AC3E}">
        <p14:creationId xmlns:p14="http://schemas.microsoft.com/office/powerpoint/2010/main" val="259506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92F07-F811-6159-2848-DE6529FD0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Ansible Inventory</a:t>
            </a:r>
            <a:endParaRPr lang="fr-BE" b="1" dirty="0">
              <a:solidFill>
                <a:schemeClr val="accent6">
                  <a:lumMod val="50000"/>
                </a:schemeClr>
              </a:solidFill>
              <a:latin typeface="+mn-lt"/>
              <a:ea typeface="Roboto" panose="02000000000000000000" pitchFamily="2" charset="0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6ACEE6-6887-FF67-9329-69F99B455F0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List of managed hosts that Ansible configures.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Hosts can be grouped.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Use client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</a:rPr>
              <a:t>ssh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 config.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Useful for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ProxyJump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Possibility of more complex setup.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Hosts in multiple groups.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parent/child relationships among groups.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Ranges of hosts.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endParaRPr lang="fr-BE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598FD0-B8BD-5F68-9A16-578C2E98B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7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0B205A-72AC-3D1E-0AE7-A8C3B4AB2995}"/>
              </a:ext>
            </a:extLst>
          </p:cNvPr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CE03756-2E4D-5BE0-464C-9789DBB842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9551"/>
          <a:stretch/>
        </p:blipFill>
        <p:spPr>
          <a:xfrm>
            <a:off x="5682312" y="667872"/>
            <a:ext cx="5845825" cy="5130925"/>
          </a:xfrm>
        </p:spPr>
      </p:pic>
    </p:spTree>
    <p:extLst>
      <p:ext uri="{BB962C8B-B14F-4D97-AF65-F5344CB8AC3E}">
        <p14:creationId xmlns:p14="http://schemas.microsoft.com/office/powerpoint/2010/main" val="1379152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95574-9B73-4B29-7AD8-C0576D952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Anatomy of an </a:t>
            </a:r>
            <a:b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</a:b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Ansible playbook</a:t>
            </a:r>
            <a:endParaRPr lang="fr-BE" b="1" dirty="0">
              <a:solidFill>
                <a:schemeClr val="accent6">
                  <a:lumMod val="50000"/>
                </a:schemeClr>
              </a:solidFill>
              <a:latin typeface="+mn-lt"/>
              <a:ea typeface="Roboto" panose="02000000000000000000" pitchFamily="2" charset="0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8503C-25B3-F289-7A69-6DC1BB6BB6F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Playbooks are written in YAML format.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Play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: Contains a list of tasks to be performed on the hosts.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</a:rPr>
              <a:t>	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Hosts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: Specifies the target hosts or groups where tasks will be executed.</a:t>
            </a:r>
            <a:endParaRPr lang="fr-BE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Tasks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: the smallest unit of action you can automate. Use Ansible Modules.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Ansible modules are predefined scripts for specific tasks like file manipulation, package installation, or service management.</a:t>
            </a:r>
            <a:endParaRPr lang="fr-BE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60BFD0-6BF3-A537-D1DE-BA77E4443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78A01B-286D-E932-F22E-3046D82DF559}"/>
              </a:ext>
            </a:extLst>
          </p:cNvPr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B981ACC-3222-CABA-011C-2AEBDE571E1C}"/>
              </a:ext>
            </a:extLst>
          </p:cNvPr>
          <p:cNvSpPr/>
          <p:nvPr/>
        </p:nvSpPr>
        <p:spPr>
          <a:xfrm>
            <a:off x="6631978" y="840090"/>
            <a:ext cx="4199906" cy="4864100"/>
          </a:xfrm>
          <a:prstGeom prst="roundRect">
            <a:avLst>
              <a:gd name="adj" fmla="val 535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just"/>
            <a:r>
              <a:rPr lang="fr-BE" sz="2400" b="1" dirty="0" err="1"/>
              <a:t>Playbook</a:t>
            </a:r>
            <a:endParaRPr lang="en-US" sz="2400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3E4F097-B82A-9E60-4FED-01E306E233CC}"/>
              </a:ext>
            </a:extLst>
          </p:cNvPr>
          <p:cNvSpPr/>
          <p:nvPr/>
        </p:nvSpPr>
        <p:spPr>
          <a:xfrm>
            <a:off x="6840187" y="1396457"/>
            <a:ext cx="3752603" cy="3135086"/>
          </a:xfrm>
          <a:prstGeom prst="roundRect">
            <a:avLst>
              <a:gd name="adj" fmla="val 479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just"/>
            <a:r>
              <a:rPr lang="fr-BE" sz="2000" b="1" dirty="0"/>
              <a:t>Play</a:t>
            </a:r>
            <a:endParaRPr lang="en-US" sz="2000" b="1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21EB34B-A5C6-D6D6-EA1A-DB8452BFD28B}"/>
              </a:ext>
            </a:extLst>
          </p:cNvPr>
          <p:cNvSpPr/>
          <p:nvPr/>
        </p:nvSpPr>
        <p:spPr>
          <a:xfrm>
            <a:off x="6840186" y="4691076"/>
            <a:ext cx="3752603" cy="793668"/>
          </a:xfrm>
          <a:prstGeom prst="roundRect">
            <a:avLst>
              <a:gd name="adj" fmla="val 1979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just"/>
            <a:r>
              <a:rPr lang="fr-BE" sz="2000" b="1" dirty="0"/>
              <a:t>Play</a:t>
            </a:r>
            <a:endParaRPr lang="en-US" sz="2000" b="1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5FB742D-190A-77DE-2488-8DCC32D6DE41}"/>
              </a:ext>
            </a:extLst>
          </p:cNvPr>
          <p:cNvSpPr/>
          <p:nvPr/>
        </p:nvSpPr>
        <p:spPr>
          <a:xfrm>
            <a:off x="6988627" y="1910066"/>
            <a:ext cx="3455719" cy="41266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just"/>
            <a:r>
              <a:rPr lang="fr-BE" b="1" dirty="0" err="1"/>
              <a:t>Task</a:t>
            </a:r>
            <a:endParaRPr lang="fr-BE" b="1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F6563B1-65C1-1E9A-4DFC-920C571DF0D0}"/>
              </a:ext>
            </a:extLst>
          </p:cNvPr>
          <p:cNvSpPr/>
          <p:nvPr/>
        </p:nvSpPr>
        <p:spPr>
          <a:xfrm>
            <a:off x="6987162" y="2453930"/>
            <a:ext cx="3455719" cy="41266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just"/>
            <a:r>
              <a:rPr lang="fr-BE" b="1" dirty="0" err="1"/>
              <a:t>Task</a:t>
            </a:r>
            <a:endParaRPr lang="fr-BE" b="1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85526A3-2151-17C3-BDFC-90D700FD6430}"/>
              </a:ext>
            </a:extLst>
          </p:cNvPr>
          <p:cNvSpPr/>
          <p:nvPr/>
        </p:nvSpPr>
        <p:spPr>
          <a:xfrm>
            <a:off x="6987160" y="3538254"/>
            <a:ext cx="3455719" cy="41266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just"/>
            <a:r>
              <a:rPr lang="fr-BE" b="1" dirty="0" err="1"/>
              <a:t>Task</a:t>
            </a:r>
            <a:endParaRPr lang="fr-BE" b="1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985B79B-1BFD-5149-2817-B72D83753A51}"/>
              </a:ext>
            </a:extLst>
          </p:cNvPr>
          <p:cNvSpPr/>
          <p:nvPr/>
        </p:nvSpPr>
        <p:spPr>
          <a:xfrm>
            <a:off x="6987160" y="2993341"/>
            <a:ext cx="3455719" cy="41266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just"/>
            <a:r>
              <a:rPr lang="fr-BE" b="1" dirty="0" err="1"/>
              <a:t>Task</a:t>
            </a:r>
            <a:endParaRPr lang="fr-BE" b="1" dirty="0"/>
          </a:p>
        </p:txBody>
      </p:sp>
    </p:spTree>
    <p:extLst>
      <p:ext uri="{BB962C8B-B14F-4D97-AF65-F5344CB8AC3E}">
        <p14:creationId xmlns:p14="http://schemas.microsoft.com/office/powerpoint/2010/main" val="1749004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FB5CE8F-98AB-0BFD-15BA-D26221C63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My first </a:t>
            </a:r>
            <a:b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</a:b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Ansible playbook</a:t>
            </a:r>
            <a:endParaRPr lang="fr-BE" b="1" dirty="0">
              <a:solidFill>
                <a:schemeClr val="accent6">
                  <a:lumMod val="50000"/>
                </a:schemeClr>
              </a:solidFill>
              <a:latin typeface="+mn-lt"/>
              <a:ea typeface="Roboto" panose="02000000000000000000" pitchFamily="2" charset="0"/>
              <a:cs typeface="+mn-c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975C3BB-AE60-8908-47B3-B2B18D6B1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“Set up” my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homedir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on several HPC clusters.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>
                <a:solidFill>
                  <a:schemeClr val="accent6">
                    <a:lumMod val="50000"/>
                  </a:schemeClr>
                </a:solidFill>
              </a:rPr>
              <a:t>Example: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sz="1800" dirty="0" err="1">
                <a:solidFill>
                  <a:schemeClr val="accent6">
                    <a:lumMod val="50000"/>
                  </a:schemeClr>
                </a:solidFill>
              </a:rPr>
              <a:t>Create</a:t>
            </a:r>
            <a:r>
              <a:rPr lang="fr-BE" sz="1800" dirty="0">
                <a:solidFill>
                  <a:schemeClr val="accent6">
                    <a:lumMod val="50000"/>
                  </a:schemeClr>
                </a:solidFill>
              </a:rPr>
              <a:t> directory on </a:t>
            </a:r>
            <a:r>
              <a:rPr lang="fr-BE" sz="1800" dirty="0" err="1">
                <a:solidFill>
                  <a:schemeClr val="accent6">
                    <a:lumMod val="50000"/>
                  </a:schemeClr>
                </a:solidFill>
              </a:rPr>
              <a:t>remote</a:t>
            </a:r>
            <a:endParaRPr lang="fr-BE" sz="1800" dirty="0">
              <a:solidFill>
                <a:schemeClr val="accent6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sz="1800" dirty="0">
                <a:solidFill>
                  <a:schemeClr val="accent6">
                    <a:lumMod val="50000"/>
                  </a:schemeClr>
                </a:solidFill>
              </a:rPr>
              <a:t>Copy local </a:t>
            </a:r>
            <a:r>
              <a:rPr lang="fr-BE" sz="1800" dirty="0" err="1">
                <a:solidFill>
                  <a:schemeClr val="accent6">
                    <a:lumMod val="50000"/>
                  </a:schemeClr>
                </a:solidFill>
              </a:rPr>
              <a:t>tree</a:t>
            </a:r>
            <a:r>
              <a:rPr lang="fr-BE" sz="1800" dirty="0">
                <a:solidFill>
                  <a:schemeClr val="accent6">
                    <a:lumMod val="50000"/>
                  </a:schemeClr>
                </a:solidFill>
              </a:rPr>
              <a:t> to </a:t>
            </a:r>
            <a:r>
              <a:rPr lang="fr-BE" sz="1800" dirty="0" err="1">
                <a:solidFill>
                  <a:schemeClr val="accent6">
                    <a:lumMod val="50000"/>
                  </a:schemeClr>
                </a:solidFill>
              </a:rPr>
              <a:t>remote</a:t>
            </a:r>
            <a:endParaRPr lang="fr-BE" sz="18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Can be much more complex…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10E07C-5401-4C68-2DF0-7927644DE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EBE6BC-4044-52C6-2517-530713AA056E}"/>
              </a:ext>
            </a:extLst>
          </p:cNvPr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6B3E6AD-579E-5698-1334-9AF53AF1CD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44850" y="701748"/>
            <a:ext cx="5277607" cy="5167240"/>
          </a:xfrm>
        </p:spPr>
      </p:pic>
    </p:spTree>
    <p:extLst>
      <p:ext uri="{BB962C8B-B14F-4D97-AF65-F5344CB8AC3E}">
        <p14:creationId xmlns:p14="http://schemas.microsoft.com/office/powerpoint/2010/main" val="2281326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9">
      <a:dk1>
        <a:srgbClr val="333639"/>
      </a:dk1>
      <a:lt1>
        <a:srgbClr val="F4F5FC"/>
      </a:lt1>
      <a:dk2>
        <a:srgbClr val="353A42"/>
      </a:dk2>
      <a:lt2>
        <a:srgbClr val="FFFFFF"/>
      </a:lt2>
      <a:accent1>
        <a:srgbClr val="DB6C30"/>
      </a:accent1>
      <a:accent2>
        <a:srgbClr val="DB6C30"/>
      </a:accent2>
      <a:accent3>
        <a:srgbClr val="DB6C30"/>
      </a:accent3>
      <a:accent4>
        <a:srgbClr val="DB6C30"/>
      </a:accent4>
      <a:accent5>
        <a:srgbClr val="DB6C30"/>
      </a:accent5>
      <a:accent6>
        <a:srgbClr val="AAB2BD"/>
      </a:accent6>
      <a:hlink>
        <a:srgbClr val="F8960D"/>
      </a:hlink>
      <a:folHlink>
        <a:srgbClr val="D70444"/>
      </a:folHlink>
    </a:clrScheme>
    <a:fontScheme name="VSC">
      <a:majorFont>
        <a:latin typeface="FlandersArtSans-Bold"/>
        <a:ea typeface=""/>
        <a:cs typeface=""/>
      </a:majorFont>
      <a:minorFont>
        <a:latin typeface="FlandersArtSans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SC_Presentation_Full_2020.potx" id="{742BF3E0-145D-4861-BBF2-4767D7BEDFF0}" vid="{279E4DF6-C1A3-4B33-9CB7-7D12E97CC5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CB1C7C458E8EA47B420231A8D0A1FCA" ma:contentTypeVersion="5" ma:contentTypeDescription="Crée un document." ma:contentTypeScope="" ma:versionID="166c519a6572dd65d93ebd4203eb1607">
  <xsd:schema xmlns:xsd="http://www.w3.org/2001/XMLSchema" xmlns:xs="http://www.w3.org/2001/XMLSchema" xmlns:p="http://schemas.microsoft.com/office/2006/metadata/properties" xmlns:ns2="254d7edd-e772-4a4c-aee0-0ac91bf9cc90" targetNamespace="http://schemas.microsoft.com/office/2006/metadata/properties" ma:root="true" ma:fieldsID="889f0bfd23709a5a4e869a7498e1d04d" ns2:_="">
    <xsd:import namespace="254d7edd-e772-4a4c-aee0-0ac91bf9cc9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4d7edd-e772-4a4c-aee0-0ac91bf9cc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1C82D52-82F2-4997-B857-BA95A463DF7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62E5C67-75CE-4120-849B-06464EE99B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54d7edd-e772-4a4c-aee0-0ac91bf9cc9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VSC_Presentation_Full_2020</Template>
  <TotalTime>1587</TotalTime>
  <Words>1925</Words>
  <Application>Microsoft Office PowerPoint</Application>
  <PresentationFormat>Widescreen</PresentationFormat>
  <Paragraphs>297</Paragraphs>
  <Slides>21</Slides>
  <Notes>20</Notes>
  <HiddenSlides>0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Arial Unicode MS</vt:lpstr>
      <vt:lpstr>Calibri</vt:lpstr>
      <vt:lpstr>FlandersArtSans-Bold</vt:lpstr>
      <vt:lpstr>FlandersArtSans-Medium</vt:lpstr>
      <vt:lpstr>FlandersArtSans-Regular</vt:lpstr>
      <vt:lpstr>Inconsolata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Ansible installation</vt:lpstr>
      <vt:lpstr>Custom installation</vt:lpstr>
      <vt:lpstr>Ansible Inventory</vt:lpstr>
      <vt:lpstr>Anatomy of an  Ansible playbook</vt:lpstr>
      <vt:lpstr>My first  Ansible playbook</vt:lpstr>
      <vt:lpstr>Play my playbook</vt:lpstr>
      <vt:lpstr>Idempotent play</vt:lpstr>
      <vt:lpstr>What is Ansible Lighspeed?</vt:lpstr>
      <vt:lpstr>Step 1: install VS Code extension</vt:lpstr>
      <vt:lpstr>Step 2: enable LightSpeed</vt:lpstr>
      <vt:lpstr>Step 2: enable LightSpeed</vt:lpstr>
      <vt:lpstr>Step 3: Connect VS Code with Lightspeed.</vt:lpstr>
      <vt:lpstr>Step 3: Connect VS Code with Lightspeed.</vt:lpstr>
      <vt:lpstr>Step 3: Connect VS Code with Lightspeed.</vt:lpstr>
      <vt:lpstr>Step 3: Connect VS Code with Lightspeed.</vt:lpstr>
      <vt:lpstr>Let’s generate!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Frédéric Wautelet</dc:creator>
  <cp:lastModifiedBy>Frédéric Wautelet</cp:lastModifiedBy>
  <cp:revision>2</cp:revision>
  <dcterms:created xsi:type="dcterms:W3CDTF">2023-10-04T08:39:24Z</dcterms:created>
  <dcterms:modified xsi:type="dcterms:W3CDTF">2023-10-23T13:38:12Z</dcterms:modified>
</cp:coreProperties>
</file>